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5"/>
  </p:notesMasterIdLst>
  <p:sldIdLst>
    <p:sldId id="267" r:id="rId4"/>
    <p:sldId id="279" r:id="rId5"/>
    <p:sldId id="319" r:id="rId6"/>
    <p:sldId id="258" r:id="rId7"/>
    <p:sldId id="320" r:id="rId8"/>
    <p:sldId id="321" r:id="rId9"/>
    <p:sldId id="322" r:id="rId10"/>
    <p:sldId id="259" r:id="rId11"/>
    <p:sldId id="323" r:id="rId12"/>
    <p:sldId id="325" r:id="rId13"/>
    <p:sldId id="327" r:id="rId14"/>
    <p:sldId id="329" r:id="rId15"/>
    <p:sldId id="332" r:id="rId16"/>
    <p:sldId id="333" r:id="rId17"/>
    <p:sldId id="294" r:id="rId18"/>
    <p:sldId id="334" r:id="rId19"/>
    <p:sldId id="331" r:id="rId20"/>
    <p:sldId id="268" r:id="rId21"/>
    <p:sldId id="336" r:id="rId22"/>
    <p:sldId id="337" r:id="rId23"/>
    <p:sldId id="296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CC"/>
    <a:srgbClr val="0066FF"/>
    <a:srgbClr val="FFFFCC"/>
    <a:srgbClr val="FF0066"/>
    <a:srgbClr val="FFFFFF"/>
    <a:srgbClr val="FF9966"/>
    <a:srgbClr val="FF99FF"/>
    <a:srgbClr val="FF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6" autoAdjust="0"/>
    <p:restoredTop sz="91583" autoAdjust="0"/>
  </p:normalViewPr>
  <p:slideViewPr>
    <p:cSldViewPr>
      <p:cViewPr varScale="1">
        <p:scale>
          <a:sx n="78" d="100"/>
          <a:sy n="78" d="100"/>
        </p:scale>
        <p:origin x="10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CD64DD2-6E61-40E4-8C14-3F55E5D002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CCD97E0-71A6-461E-8EC3-6BEAECDD5F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C09AA10-65B7-489D-BE73-A96D2ACA5F87}" type="datetimeFigureOut">
              <a:rPr lang="vi-VN"/>
              <a:pPr>
                <a:defRPr/>
              </a:pPr>
              <a:t>18/04/2022</a:t>
            </a:fld>
            <a:endParaRPr lang="vi-VN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B43606D-8E0B-4AE8-A9C3-B190AAA6E19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FD7D61A2-C79E-45B2-95F0-C6B83D34A8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3C656508-1859-4199-B27F-53B6C7FA14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53F9FC27-A0B7-4A80-A9BF-2B89B3F24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FB026B4-073A-4583-8C74-1016E1E4066E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026B4-073A-4583-8C74-1016E1E4066E}" type="slidenum">
              <a:rPr lang="vi-VN" altLang="en-US" smtClean="0"/>
              <a:pPr/>
              <a:t>6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5724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026B4-073A-4583-8C74-1016E1E4066E}" type="slidenum">
              <a:rPr lang="vi-VN" altLang="en-US" smtClean="0"/>
              <a:pPr/>
              <a:t>14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9531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8297529-04EF-4E89-8C21-0A27249766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47BD9D1-30BE-486B-BF90-4285A0894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8897C1-5643-4E18-B1A7-9CD379CAE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AD671C-8D3E-497D-B011-AB1A43E4B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6CBAE3-1518-4465-9283-CFE535369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08220-8E9D-40F1-B007-92928B9B7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66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2E1C6E-EB26-42A4-8771-719CFD7BB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7A5A88-CB86-4AE0-A750-E1B08A13C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3271F3-4D70-4BB2-A110-F044EDE8A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83A90-C4A9-4549-9AA6-12D27A31C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8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9AE49F-990D-4161-BEE9-781BF9C9C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78A885-A4B2-4FEA-99C0-8C91C525C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BA73D9-5150-40D4-BB68-A5D5A381B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82AE5-D5E0-4BBA-B31D-720469CFB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8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0B19B8-1E12-4149-A4F1-C36E195E4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8508C2-5483-429F-852F-F1A2AD843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457F0A-40AD-41E1-B60C-1B20D7C07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5C45E-DB9C-4C11-8B6B-4BCE3A7F4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91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6D2C-690D-4AB4-9930-4A0A2BC1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13F3-4FE5-4D70-A616-E48D66F17EE3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A0DD7-C47B-472D-8818-F6F12884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887B7-9D82-4D24-8FB2-23EB9E68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EE6AF-5B0F-49B6-8BBD-A032C5819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4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81AA-FFBE-4F8A-9BEC-C272BF0E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EC4D-28C2-4F40-B468-9A8D3CAC9223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1FAB0-8F71-420C-9828-AC0413BA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53879-8B43-4360-ACEC-C427C527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CB1C2-04E4-4974-AAA5-A6FD0E9C9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44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BADD3-B896-414D-9E53-A10D2B45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E1D9-E3C9-4B91-8BF0-7A336A8ADF6D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A665E-67D5-4736-86E8-6D03752B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85D20-AC95-44ED-8B50-485B8E03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79C7E-315F-4C9F-8DFF-CA8E73FE2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68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4D1CB6-E7F7-4D2D-9666-16A4002F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ECBA-670A-4F14-A0E6-EAD071F0EC65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BA76BD-3C4C-4E83-99A6-32C25F82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DCD750-33D9-46C5-A1AD-888C00DF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A0ADC-2DE5-470C-AEDD-1B4E4D4A1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24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25084A-3FDD-4549-ADC1-579C3D88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A194-5F30-489D-B27B-8C0E52AB6E90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E3CC3B-4C8C-4A46-AE04-9D0D25ED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8A9C8A-FFBC-420A-B1D2-0184F5DE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4D15-546F-498F-B8A1-622BE6421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230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2EE255-496D-4AC7-9801-C7BDD058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1073-B537-421E-9FAC-D50B0CDF812C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97E48F-1217-4279-8DDF-E76CC0DA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3DE909-014F-4499-85DD-4966EB96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A28B2-E545-4DC3-A41F-11BBFD89C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590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A3AB966-920A-4246-A1B5-3481BADF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0CF6-999D-4455-BBAC-3E879DD8DD94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8DF9E9-C4CC-4C19-A6C9-EC2F6C8F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7D251B-BA7D-4BE1-A65A-F4B69CF8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E513-B12A-4B71-8398-9BCBB4B99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4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F07B2F-4230-4A9F-BDC6-E1AF51476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DEFB9E-DDF0-4592-AC59-6BF6B0688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A34339-4535-4D12-80FD-0178D5F36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51C5A-E08E-4D8F-9F13-0B9A806E1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815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183F81-222D-4908-B3D6-8409FEAE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CB187-0DF1-4119-9943-3FAA6105FF1C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62D95-8869-48ED-A8DB-A623F8D2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26F09D-9FF1-4485-9545-A03BFB73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E051F-B73C-4BA9-9296-7C5047A62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21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F030EE-D72E-4545-9125-E8E18041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D211-C6FE-48A1-ACEA-0AAE8F36CC01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11940E-0D5A-4B23-9463-AF7E6D1F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64407B-C5EB-4821-A647-40D8DA96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2BD24-7213-4974-BD08-A296D8E14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867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35376-8F35-4AD5-A89F-1D669E34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22F1-8604-4A90-94CD-20B43A04F8E6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73757-1161-40A6-9380-AE9FF658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C6FB0-C941-474E-A610-A5991450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604FA-854E-4629-BD72-7E659CAAC7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937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708D-B2AC-4570-B30F-3BC215ED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C5F0-8DA1-4FDF-829F-257EEEFC7E7D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26D24-00C6-4028-8245-FDB6498C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E926-7821-4CBE-BDBC-5FA549C6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93D85-1BE8-446D-BC0B-D44A5A707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893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C26B1-836E-48D1-B115-0B293D72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2ED27E-619F-459B-8EC0-A50E449AE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3E5F08-FCE1-4C2F-B16B-614B26EB5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85B375-FB15-4ECE-8A02-064BDCFCE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C0A61-E76B-4FDA-BD0E-9FFE6B4C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29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550009-0284-4C47-862B-44D86BF5D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C7473E-7C4B-435C-AA5D-B9501CDBE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8A966B-068F-4395-B70B-2D54EBA71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151AF-7579-4993-9220-A09FCA4DE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88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ED2824-A664-4825-B707-C25931115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B91B9B-AA54-42A1-8BFF-B9AF9B277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4A0FAE-CA08-409B-AF95-F83D66295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5203D-EDAD-41D4-8BDA-D398C4270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51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68FD7D-C157-440F-9A6E-F6A1B81C8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CC714C-FF65-4BE0-8334-9979B35A9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517198-A279-4724-A468-C270BC77B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01AFA-76FA-4B5B-97D4-0F7EAAB52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8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D509DC-A5C7-4CB5-A141-F039BBAAA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719061-0AD1-4322-95EC-DB0C1FB30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9186A3-B8CA-4C26-B68C-ED8300141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95D54-4EC6-4D4F-AC6C-7697F2195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78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DE5E2-891E-44CC-8789-E97B79C8E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61815-700E-4805-B850-A7366932A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5A565-5BC8-444C-BE7A-AE87D2B4F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0A10E-1A22-4658-A9B0-AA49EDD25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40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438CF-E77B-4031-92CC-94BC4C01F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C7FBA-0637-4114-B17E-820491EAC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C9719-128E-4128-8F12-C5A708A0B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E5679-F5ED-48AD-A5E2-700CAF60F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68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5787B7-236A-4D38-B31C-5DA0A7F44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312574-A1B0-4010-A152-32061A33E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5AD038-911E-4BB6-B76C-268BA2E86D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8E3FAD-345A-4F0D-9C78-9F9DA992AA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DD225B-9BCA-4366-8B89-67D6FF9AFF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C82C04-F886-42BE-AD33-EA85A3AA89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BC8179-0551-46F9-8842-D59B90EA8F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6D39A65-7DD5-45ED-BCCC-D7804691D7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BB2EB-A754-497B-BFCF-A4C1EEFA1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1D11E-3CC5-4C33-A32A-23C53F37900B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B330-3C17-4D89-9427-2343FD73D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EF1DD-0B8F-4B1A-A6ED-7D388D6AA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E0D9F29-377A-4EE7-818B-AF5E7F6A8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8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fld id="{61CA6317-0BCA-4D17-8098-8B4493B56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T%E1%BA%ADp_tin:Thao_cam_vien_Saigon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image" Target="../media/image10.png"/><Relationship Id="rId4" Type="http://schemas.openxmlformats.org/officeDocument/2006/relationships/hyperlink" Target="http://upload.wikimedia.org/wikipedia/vi/8/8d/ChuaGiacLam02.jpg" TargetMode="External"/><Relationship Id="rId9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1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wmf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5.wmf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ng vien Dam Sen 2">
            <a:extLst>
              <a:ext uri="{FF2B5EF4-FFF2-40B4-BE49-F238E27FC236}">
                <a16:creationId xmlns:a16="http://schemas.microsoft.com/office/drawing/2014/main" id="{F6810125-798E-4088-B904-58E3F05EB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6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id="{F7E795DC-BAE2-456C-9BE6-6FB6D11B0D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019168"/>
            <a:ext cx="5867400" cy="7993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OUR CLASS</a:t>
            </a:r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BF5614-F860-4272-ABBB-AF6E16C1060E}"/>
              </a:ext>
            </a:extLst>
          </p:cNvPr>
          <p:cNvSpPr/>
          <p:nvPr/>
        </p:nvSpPr>
        <p:spPr bwMode="auto">
          <a:xfrm>
            <a:off x="1600200" y="203243"/>
            <a:ext cx="3542597" cy="81592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AristoteH" panose="020B72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4275EC-7641-44F8-A9E6-D0A288E41AB4}"/>
              </a:ext>
            </a:extLst>
          </p:cNvPr>
          <p:cNvSpPr/>
          <p:nvPr/>
        </p:nvSpPr>
        <p:spPr>
          <a:xfrm>
            <a:off x="1600200" y="95837"/>
            <a:ext cx="3429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.VnAristoteH" panose="020B7200000000000000" pitchFamily="34" charset="0"/>
              </a:rPr>
              <a:t>Welcome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Text Box 19">
            <a:extLst>
              <a:ext uri="{FF2B5EF4-FFF2-40B4-BE49-F238E27FC236}">
                <a16:creationId xmlns:a16="http://schemas.microsoft.com/office/drawing/2014/main" id="{A065CA5E-B221-41BF-9C7B-BC9269C0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54" y="3650523"/>
            <a:ext cx="72350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 u="sng" dirty="0"/>
              <a:t>1.Work  with a partner</a:t>
            </a:r>
            <a:r>
              <a:rPr lang="en-US" altLang="en-US" sz="2800" b="1" u="sng" dirty="0"/>
              <a:t> .</a:t>
            </a:r>
            <a:r>
              <a:rPr lang="en-US" altLang="en-US" b="1" u="sng" dirty="0"/>
              <a:t>Read the dialogue:</a:t>
            </a:r>
          </a:p>
          <a:p>
            <a:pPr algn="l" eaLnBrk="1" hangingPunct="1"/>
            <a:r>
              <a:rPr lang="en-US" altLang="en-US" b="1" dirty="0"/>
              <a:t>Nga: Come and see my photo album.</a:t>
            </a:r>
          </a:p>
          <a:p>
            <a:pPr algn="l" eaLnBrk="1" hangingPunct="1"/>
            <a:r>
              <a:rPr lang="en-US" altLang="en-US" b="1" dirty="0">
                <a:solidFill>
                  <a:schemeClr val="accent2"/>
                </a:solidFill>
              </a:rPr>
              <a:t>Nam</a:t>
            </a:r>
            <a:r>
              <a:rPr lang="en-US" altLang="en-US" b="1" dirty="0"/>
              <a:t>: Lovely! Who’s this </a:t>
            </a:r>
            <a:r>
              <a:rPr lang="en-US" altLang="en-US" b="1" u="sng" dirty="0"/>
              <a:t>  _      </a:t>
            </a:r>
            <a:r>
              <a:rPr lang="en-US" altLang="en-US" b="1" dirty="0"/>
              <a:t>?</a:t>
            </a:r>
          </a:p>
          <a:p>
            <a:pPr algn="l" eaLnBrk="1" hangingPunct="1"/>
            <a:r>
              <a:rPr lang="en-US" altLang="en-US" b="1" dirty="0"/>
              <a:t>Nga: Ah! It’s 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</a:t>
            </a:r>
            <a:r>
              <a:rPr lang="en-US" altLang="en-US" b="1" dirty="0"/>
              <a:t>, my 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.</a:t>
            </a:r>
          </a:p>
          <a:p>
            <a:pPr algn="l" eaLnBrk="1" hangingPunct="1"/>
            <a:r>
              <a:rPr lang="en-US" altLang="en-US" b="1" dirty="0">
                <a:solidFill>
                  <a:schemeClr val="accent2"/>
                </a:solidFill>
              </a:rPr>
              <a:t>Nam</a:t>
            </a:r>
            <a:r>
              <a:rPr lang="en-US" altLang="en-US" b="1" dirty="0"/>
              <a:t>: How long have you made friend with </a:t>
            </a:r>
            <a:r>
              <a:rPr lang="en-US" altLang="en-US" b="1" u="sng" dirty="0"/>
              <a:t> her </a:t>
            </a:r>
            <a:r>
              <a:rPr lang="en-US" altLang="en-US" b="1" dirty="0"/>
              <a:t>?</a:t>
            </a:r>
          </a:p>
          <a:p>
            <a:pPr algn="l" eaLnBrk="1" hangingPunct="1"/>
            <a:r>
              <a:rPr lang="en-US" altLang="en-US" b="1" dirty="0"/>
              <a:t>Nga: I’ve made friend with </a:t>
            </a:r>
            <a:r>
              <a:rPr lang="en-US" altLang="en-US" b="1" u="sng" dirty="0"/>
              <a:t>   her  </a:t>
            </a:r>
            <a:r>
              <a:rPr lang="en-US" altLang="en-US" b="1" dirty="0"/>
              <a:t> for 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 </a:t>
            </a:r>
            <a:r>
              <a:rPr lang="en-US" altLang="en-US" b="1" dirty="0">
                <a:solidFill>
                  <a:srgbClr val="FF0066"/>
                </a:solidFill>
              </a:rPr>
              <a:t>.</a:t>
            </a:r>
          </a:p>
          <a:p>
            <a:pPr algn="l" eaLnBrk="1" hangingPunct="1"/>
            <a:r>
              <a:rPr lang="en-US" altLang="en-US" b="1" dirty="0">
                <a:solidFill>
                  <a:schemeClr val="accent2"/>
                </a:solidFill>
              </a:rPr>
              <a:t>Nam</a:t>
            </a:r>
            <a:r>
              <a:rPr lang="en-US" altLang="en-US" b="1" dirty="0"/>
              <a:t>: Have you seen </a:t>
            </a:r>
            <a:r>
              <a:rPr lang="en-US" altLang="en-US" b="1" u="sng" dirty="0"/>
              <a:t>     her  </a:t>
            </a:r>
            <a:r>
              <a:rPr lang="en-US" altLang="en-US" b="1" dirty="0"/>
              <a:t> recently?</a:t>
            </a:r>
          </a:p>
          <a:p>
            <a:pPr algn="l" eaLnBrk="1" hangingPunct="1"/>
            <a:r>
              <a:rPr lang="en-US" altLang="en-US" b="1" dirty="0"/>
              <a:t>Nga: No, I haven’t seen </a:t>
            </a:r>
            <a:r>
              <a:rPr lang="en-US" altLang="en-US" b="1" u="sng" dirty="0"/>
              <a:t>    her   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tx2"/>
                </a:solidFill>
              </a:rPr>
              <a:t>since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      .</a:t>
            </a:r>
          </a:p>
          <a:p>
            <a:pPr algn="l" eaLnBrk="1" hangingPunct="1"/>
            <a:r>
              <a:rPr lang="en-US" altLang="en-US" sz="2000" b="1" dirty="0"/>
              <a:t>     </a:t>
            </a:r>
          </a:p>
        </p:txBody>
      </p:sp>
      <p:pic>
        <p:nvPicPr>
          <p:cNvPr id="9237" name="Picture 21" descr="BDAYBOY1">
            <a:extLst>
              <a:ext uri="{FF2B5EF4-FFF2-40B4-BE49-F238E27FC236}">
                <a16:creationId xmlns:a16="http://schemas.microsoft.com/office/drawing/2014/main" id="{7BAEF94F-7555-4364-B9F9-EF6ABD1B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1971774"/>
            <a:ext cx="1135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BDAYGAL1">
            <a:extLst>
              <a:ext uri="{FF2B5EF4-FFF2-40B4-BE49-F238E27FC236}">
                <a16:creationId xmlns:a16="http://schemas.microsoft.com/office/drawing/2014/main" id="{E15B177A-C66F-4D10-9FAF-0AC80596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55" y="1560472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Text Box 23">
            <a:extLst>
              <a:ext uri="{FF2B5EF4-FFF2-40B4-BE49-F238E27FC236}">
                <a16:creationId xmlns:a16="http://schemas.microsoft.com/office/drawing/2014/main" id="{BC6781BD-AAF1-45A3-B50B-5B759660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329" y="327616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highlight>
                  <a:srgbClr val="FFFF00"/>
                </a:highlight>
              </a:rPr>
              <a:t>Nam</a:t>
            </a: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62C034B8-9FF6-4F3C-A8C6-E427FE2FA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59" y="298254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highlight>
                  <a:srgbClr val="FFFF00"/>
                </a:highlight>
              </a:rPr>
              <a:t>Nga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C99616F0-8266-41E8-866E-BAB98DEB6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682" y="732136"/>
            <a:ext cx="7080811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C79934C8-52B2-4BB8-B1D3-2036A95A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207" y="725570"/>
            <a:ext cx="630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c)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7BD2DB1-2FF2-425A-A110-49ECA7A7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-19719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highlight>
                  <a:srgbClr val="C0C0C0"/>
                </a:highlight>
              </a:rPr>
              <a:t>I. The Present Perfect Tense</a:t>
            </a:r>
            <a:endParaRPr lang="vi-VN" altLang="en-US" sz="3200" b="1" dirty="0">
              <a:highlight>
                <a:srgbClr val="C0C0C0"/>
              </a:highlight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0AC86A49-475F-4F02-895C-62FEC4E23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724" y="-540"/>
            <a:ext cx="3550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FF00FF"/>
                </a:highlight>
              </a:rPr>
              <a:t>Exercise 1 (p.19)</a:t>
            </a:r>
            <a:endParaRPr lang="vi-VN" altLang="en-US" b="1" dirty="0">
              <a:highlight>
                <a:srgbClr val="FF00FF"/>
              </a:highlight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ED86BE6A-10F1-4642-AF95-FD2B86D11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079" y="727913"/>
            <a:ext cx="1176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FF0066"/>
                </a:solidFill>
              </a:rPr>
              <a:t>Hoa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F7D7212-1968-4703-8EC9-01DD60AFB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57" y="753622"/>
            <a:ext cx="412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-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45F4296-AB1B-4A89-AEF8-43F6508E5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221" y="726106"/>
            <a:ext cx="300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/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0EC23F6-F733-4ACE-94E3-41722105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723" y="763809"/>
            <a:ext cx="2307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new friend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137B6CB-EE42-4F27-86B0-EF6445EDD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647" y="764294"/>
            <a:ext cx="1814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three weeks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F8D6C9E9-DA2A-44D7-8949-F57C4B642F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12860" y="806103"/>
            <a:ext cx="7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/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580DB81-9E56-43DE-B78F-B78C8F5CA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017" y="783513"/>
            <a:ext cx="1431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Monday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29328581-43DE-48BD-9E9A-BE4F9CE49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740" y="4443304"/>
            <a:ext cx="779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girl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03542 0.59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2552 0.588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6163 0.699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25989 0.799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8" grpId="0"/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Dinh Thong Nhat">
            <a:extLst>
              <a:ext uri="{FF2B5EF4-FFF2-40B4-BE49-F238E27FC236}">
                <a16:creationId xmlns:a16="http://schemas.microsoft.com/office/drawing/2014/main" id="{13807E31-4E11-42E6-BC58-CD3FC5C1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5" y="3158067"/>
            <a:ext cx="1457043" cy="116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9">
            <a:extLst>
              <a:ext uri="{FF2B5EF4-FFF2-40B4-BE49-F238E27FC236}">
                <a16:creationId xmlns:a16="http://schemas.microsoft.com/office/drawing/2014/main" id="{FD9576D4-7C21-440A-A1FF-F9A6CDD9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" y="4414903"/>
            <a:ext cx="1481988" cy="116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Tập tin:ChuaGiacLam02.jpg">
            <a:hlinkClick r:id="rId4"/>
            <a:extLst>
              <a:ext uri="{FF2B5EF4-FFF2-40B4-BE49-F238E27FC236}">
                <a16:creationId xmlns:a16="http://schemas.microsoft.com/office/drawing/2014/main" id="{52CB0860-9F80-4A87-85E6-560CDEBA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" y="1722276"/>
            <a:ext cx="1481988" cy="128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 descr="250px-Thao_cam_vien_Saigon">
            <a:hlinkClick r:id="rId6"/>
            <a:extLst>
              <a:ext uri="{FF2B5EF4-FFF2-40B4-BE49-F238E27FC236}">
                <a16:creationId xmlns:a16="http://schemas.microsoft.com/office/drawing/2014/main" id="{069851FA-09A6-4691-B44E-7FB27B73B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" y="5667067"/>
            <a:ext cx="1547755" cy="107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BDAYBOY1">
            <a:extLst>
              <a:ext uri="{FF2B5EF4-FFF2-40B4-BE49-F238E27FC236}">
                <a16:creationId xmlns:a16="http://schemas.microsoft.com/office/drawing/2014/main" id="{C1CC0043-8921-4ED2-9A2D-136F9326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16" y="3820882"/>
            <a:ext cx="1135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BDAYGAL1">
            <a:extLst>
              <a:ext uri="{FF2B5EF4-FFF2-40B4-BE49-F238E27FC236}">
                <a16:creationId xmlns:a16="http://schemas.microsoft.com/office/drawing/2014/main" id="{542AA2AA-5530-4C19-8E62-1289680D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008" y="4546291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AutoShape 21">
            <a:extLst>
              <a:ext uri="{FF2B5EF4-FFF2-40B4-BE49-F238E27FC236}">
                <a16:creationId xmlns:a16="http://schemas.microsoft.com/office/drawing/2014/main" id="{ED669574-435A-44EA-8586-CB2CD286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138" y="2846781"/>
            <a:ext cx="3295870" cy="762000"/>
          </a:xfrm>
          <a:prstGeom prst="wedgeRoundRectCallout">
            <a:avLst>
              <a:gd name="adj1" fmla="val -50731"/>
              <a:gd name="adj2" fmla="val 9913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i="1" dirty="0"/>
              <a:t>Have you seen Giac Lam Pagoda ?</a:t>
            </a:r>
          </a:p>
        </p:txBody>
      </p:sp>
      <p:sp>
        <p:nvSpPr>
          <p:cNvPr id="45079" name="AutoShape 23">
            <a:extLst>
              <a:ext uri="{FF2B5EF4-FFF2-40B4-BE49-F238E27FC236}">
                <a16:creationId xmlns:a16="http://schemas.microsoft.com/office/drawing/2014/main" id="{30838981-457D-4D93-982C-D2EA60DC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880810"/>
            <a:ext cx="3559041" cy="451540"/>
          </a:xfrm>
          <a:prstGeom prst="wedgeRoundRectCallout">
            <a:avLst>
              <a:gd name="adj1" fmla="val 40885"/>
              <a:gd name="adj2" fmla="val 136675"/>
              <a:gd name="adj3" fmla="val 16667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dirty="0"/>
              <a:t> </a:t>
            </a:r>
            <a:r>
              <a:rPr lang="vi-VN" altLang="en-US" i="1" dirty="0">
                <a:solidFill>
                  <a:srgbClr val="FF0000"/>
                </a:solidFill>
                <a:highlight>
                  <a:srgbClr val="FFFF00"/>
                </a:highlight>
              </a:rPr>
              <a:t>Yes</a:t>
            </a:r>
            <a:r>
              <a:rPr lang="vi-VN" altLang="en-US" i="1" dirty="0"/>
              <a:t> ,I’ve already seen it</a:t>
            </a:r>
          </a:p>
        </p:txBody>
      </p:sp>
      <p:sp>
        <p:nvSpPr>
          <p:cNvPr id="6157" name="Text Box 25">
            <a:extLst>
              <a:ext uri="{FF2B5EF4-FFF2-40B4-BE49-F238E27FC236}">
                <a16:creationId xmlns:a16="http://schemas.microsoft.com/office/drawing/2014/main" id="{BFF9FB25-A999-4CE1-A2B7-1D666464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606" y="1376794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  <a:highlight>
                  <a:srgbClr val="00FFFF"/>
                </a:highlight>
              </a:rPr>
              <a:t>SIGHTS</a:t>
            </a:r>
            <a:endParaRPr lang="vi-VN" altLang="en-US" b="1" dirty="0">
              <a:solidFill>
                <a:schemeClr val="accent2"/>
              </a:solidFill>
              <a:highlight>
                <a:srgbClr val="00FFFF"/>
              </a:highlight>
            </a:endParaRPr>
          </a:p>
        </p:txBody>
      </p:sp>
      <p:sp>
        <p:nvSpPr>
          <p:cNvPr id="6167" name="Text Box 47">
            <a:extLst>
              <a:ext uri="{FF2B5EF4-FFF2-40B4-BE49-F238E27FC236}">
                <a16:creationId xmlns:a16="http://schemas.microsoft.com/office/drawing/2014/main" id="{2C371A5D-1187-4DE4-84B0-BE212FED0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072" y="5869818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Zoo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Botanical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Gardens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68" name="Text Box 45">
            <a:extLst>
              <a:ext uri="{FF2B5EF4-FFF2-40B4-BE49-F238E27FC236}">
                <a16:creationId xmlns:a16="http://schemas.microsoft.com/office/drawing/2014/main" id="{86982294-6B93-48FE-94D9-0BB24263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6" y="3421329"/>
            <a:ext cx="228599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Reunification Palace</a:t>
            </a:r>
          </a:p>
        </p:txBody>
      </p:sp>
      <p:sp>
        <p:nvSpPr>
          <p:cNvPr id="6169" name="Text Box 48">
            <a:extLst>
              <a:ext uri="{FF2B5EF4-FFF2-40B4-BE49-F238E27FC236}">
                <a16:creationId xmlns:a16="http://schemas.microsoft.com/office/drawing/2014/main" id="{9B253052-2573-4D74-B231-B64EE2BC8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542" y="4506682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Dam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Sen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l"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Amusement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Park</a:t>
            </a:r>
          </a:p>
        </p:txBody>
      </p:sp>
      <p:sp>
        <p:nvSpPr>
          <p:cNvPr id="6170" name="Text Box 50">
            <a:extLst>
              <a:ext uri="{FF2B5EF4-FFF2-40B4-BE49-F238E27FC236}">
                <a16:creationId xmlns:a16="http://schemas.microsoft.com/office/drawing/2014/main" id="{34D196CC-2F46-44B5-AA04-5C112A96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476" y="2139000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 err="1">
                <a:solidFill>
                  <a:srgbClr val="0000FF"/>
                </a:solidFill>
                <a:latin typeface="Arial" panose="020B0604020202020204" pitchFamily="34" charset="0"/>
              </a:rPr>
              <a:t>Giac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Pagoda 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667BE453-E0E3-42AA-B58F-713FF5B9E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32" y="392818"/>
            <a:ext cx="87398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ACTIVITY 2</a:t>
            </a:r>
            <a:r>
              <a:rPr lang="en-US" altLang="en-US" sz="2800" b="1" dirty="0">
                <a:highlight>
                  <a:srgbClr val="FFFFFF"/>
                </a:highlight>
              </a:rPr>
              <a:t>: 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FF"/>
                </a:highlight>
              </a:rPr>
              <a:t>Ask and Answer questions about the things you have done. </a:t>
            </a:r>
            <a:r>
              <a:rPr lang="en-US" altLang="en-US" b="1" i="1" dirty="0">
                <a:solidFill>
                  <a:srgbClr val="FF0000"/>
                </a:solidFill>
                <a:highlight>
                  <a:srgbClr val="FFFFFF"/>
                </a:highlight>
              </a:rPr>
              <a:t>(Use the verb in the box)   </a:t>
            </a:r>
            <a:r>
              <a:rPr lang="en-US" altLang="en-US" sz="3200" b="1" dirty="0">
                <a:highlight>
                  <a:srgbClr val="FF00FF"/>
                </a:highlight>
              </a:rPr>
              <a:t> </a:t>
            </a:r>
            <a:r>
              <a:rPr lang="en-US" altLang="en-US" sz="2000" b="1" dirty="0">
                <a:highlight>
                  <a:srgbClr val="FF00FF"/>
                </a:highlight>
              </a:rPr>
              <a:t>Exercise 2 (p.20)</a:t>
            </a:r>
            <a:endParaRPr lang="vi-VN" altLang="en-US" sz="3200" b="1" i="1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711F2B20-6A93-4EE4-9F62-740EDF29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79" y="48423"/>
            <a:ext cx="3921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C0C0C0"/>
                </a:highlight>
              </a:rPr>
              <a:t>I. The Present Perfect Tense</a:t>
            </a:r>
            <a:endParaRPr lang="vi-VN" altLang="en-US" b="1" dirty="0">
              <a:highlight>
                <a:srgbClr val="C0C0C0"/>
              </a:highlight>
            </a:endParaRPr>
          </a:p>
        </p:txBody>
      </p:sp>
      <p:pic>
        <p:nvPicPr>
          <p:cNvPr id="1026" name="Picture 2" descr="Green Tick Tick Free Images On Pixabay Clipart - Biểu Tượng Dấu Check, HD  Png Download - kindpng">
            <a:extLst>
              <a:ext uri="{FF2B5EF4-FFF2-40B4-BE49-F238E27FC236}">
                <a16:creationId xmlns:a16="http://schemas.microsoft.com/office/drawing/2014/main" id="{41E39D15-641B-42A8-87F7-3AF1F715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21" y="2470091"/>
            <a:ext cx="588841" cy="5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Green Tick Tick Free Images On Pixabay Clipart - Biểu Tượng Dấu Check, HD  Png Download - kindpng">
            <a:extLst>
              <a:ext uri="{FF2B5EF4-FFF2-40B4-BE49-F238E27FC236}">
                <a16:creationId xmlns:a16="http://schemas.microsoft.com/office/drawing/2014/main" id="{3D214CF3-88EC-4692-87B2-FD573722B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07" y="5120663"/>
            <a:ext cx="588841" cy="4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22">
            <a:extLst>
              <a:ext uri="{FF2B5EF4-FFF2-40B4-BE49-F238E27FC236}">
                <a16:creationId xmlns:a16="http://schemas.microsoft.com/office/drawing/2014/main" id="{2D4D44DA-E841-4909-9F72-B8212F463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277" y="4495930"/>
            <a:ext cx="2980731" cy="762000"/>
          </a:xfrm>
          <a:prstGeom prst="wedgeRoundRectCallout">
            <a:avLst>
              <a:gd name="adj1" fmla="val -59255"/>
              <a:gd name="adj2" fmla="val -3750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i="1" dirty="0"/>
              <a:t>Have you </a:t>
            </a:r>
            <a:r>
              <a:rPr lang="en-US" altLang="en-US" i="1" dirty="0"/>
              <a:t>visited Reunification Palace</a:t>
            </a:r>
            <a:r>
              <a:rPr lang="vi-VN" altLang="en-US" i="1" dirty="0"/>
              <a:t>?</a:t>
            </a:r>
          </a:p>
        </p:txBody>
      </p:sp>
      <p:sp>
        <p:nvSpPr>
          <p:cNvPr id="34" name="AutoShape 24">
            <a:extLst>
              <a:ext uri="{FF2B5EF4-FFF2-40B4-BE49-F238E27FC236}">
                <a16:creationId xmlns:a16="http://schemas.microsoft.com/office/drawing/2014/main" id="{12319559-3111-464D-A5D6-91D8C33D6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235" y="5664603"/>
            <a:ext cx="2057400" cy="410430"/>
          </a:xfrm>
          <a:prstGeom prst="wedgeRoundRectCallout">
            <a:avLst>
              <a:gd name="adj1" fmla="val 68811"/>
              <a:gd name="adj2" fmla="val -164638"/>
              <a:gd name="adj3" fmla="val 16667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i="1" dirty="0">
                <a:solidFill>
                  <a:srgbClr val="FF0000"/>
                </a:solidFill>
                <a:highlight>
                  <a:srgbClr val="FFFF00"/>
                </a:highlight>
              </a:rPr>
              <a:t>No</a:t>
            </a:r>
            <a:r>
              <a:rPr lang="vi-VN" altLang="en-US" i="1" dirty="0"/>
              <a:t>,I haven’t</a:t>
            </a:r>
          </a:p>
        </p:txBody>
      </p:sp>
      <p:pic>
        <p:nvPicPr>
          <p:cNvPr id="1028" name="Picture 4" descr="Vector Red X Cross Sign Icon Royalty Free Cliparts, Vectors, And Stock  Illustration. Image 12409934.">
            <a:extLst>
              <a:ext uri="{FF2B5EF4-FFF2-40B4-BE49-F238E27FC236}">
                <a16:creationId xmlns:a16="http://schemas.microsoft.com/office/drawing/2014/main" id="{A7FB4663-9973-4B9C-8D31-A33A33054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81" y="3847781"/>
            <a:ext cx="574320" cy="5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Vector Red X Cross Sign Icon Royalty Free Cliparts, Vectors, And Stock  Illustration. Image 12409934.">
            <a:extLst>
              <a:ext uri="{FF2B5EF4-FFF2-40B4-BE49-F238E27FC236}">
                <a16:creationId xmlns:a16="http://schemas.microsoft.com/office/drawing/2014/main" id="{2EF84B4C-6BE5-4D99-99E9-DF967EFB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25" y="6228283"/>
            <a:ext cx="441102" cy="61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9">
            <a:extLst>
              <a:ext uri="{FF2B5EF4-FFF2-40B4-BE49-F238E27FC236}">
                <a16:creationId xmlns:a16="http://schemas.microsoft.com/office/drawing/2014/main" id="{FB4F083A-E1FA-44A1-90DF-8BF426D09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1591790"/>
            <a:ext cx="4724400" cy="589162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/>
              <a:t>try   visit    see     go      eat</a:t>
            </a:r>
            <a:endParaRPr lang="vi-V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90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7" grpId="0" animBg="1"/>
      <p:bldP spid="45079" grpId="0" animBg="1"/>
      <p:bldP spid="6157" grpId="0"/>
      <p:bldP spid="6157" grpId="1"/>
      <p:bldP spid="6167" grpId="0"/>
      <p:bldP spid="6168" grpId="0"/>
      <p:bldP spid="6169" grpId="0"/>
      <p:bldP spid="6170" grpId="0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BDAYBOY1">
            <a:extLst>
              <a:ext uri="{FF2B5EF4-FFF2-40B4-BE49-F238E27FC236}">
                <a16:creationId xmlns:a16="http://schemas.microsoft.com/office/drawing/2014/main" id="{C1CC0043-8921-4ED2-9A2D-136F9326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34" y="4064680"/>
            <a:ext cx="1135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BDAYGAL1">
            <a:extLst>
              <a:ext uri="{FF2B5EF4-FFF2-40B4-BE49-F238E27FC236}">
                <a16:creationId xmlns:a16="http://schemas.microsoft.com/office/drawing/2014/main" id="{542AA2AA-5530-4C19-8E62-1289680D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24" y="4352259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AutoShape 21">
            <a:extLst>
              <a:ext uri="{FF2B5EF4-FFF2-40B4-BE49-F238E27FC236}">
                <a16:creationId xmlns:a16="http://schemas.microsoft.com/office/drawing/2014/main" id="{ED669574-435A-44EA-8586-CB2CD286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60591"/>
            <a:ext cx="3401123" cy="762000"/>
          </a:xfrm>
          <a:prstGeom prst="wedgeRoundRectCallout">
            <a:avLst>
              <a:gd name="adj1" fmla="val -50731"/>
              <a:gd name="adj2" fmla="val 991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i="1" dirty="0"/>
              <a:t>Have you </a:t>
            </a:r>
            <a:r>
              <a:rPr lang="en-US" altLang="en-US" i="1" dirty="0"/>
              <a:t>tried/ eaten Vietnamese food</a:t>
            </a:r>
            <a:r>
              <a:rPr lang="vi-VN" altLang="en-US" i="1" dirty="0"/>
              <a:t>?</a:t>
            </a:r>
          </a:p>
        </p:txBody>
      </p:sp>
      <p:sp>
        <p:nvSpPr>
          <p:cNvPr id="45079" name="AutoShape 23">
            <a:extLst>
              <a:ext uri="{FF2B5EF4-FFF2-40B4-BE49-F238E27FC236}">
                <a16:creationId xmlns:a16="http://schemas.microsoft.com/office/drawing/2014/main" id="{30838981-457D-4D93-982C-D2EA60DC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014055"/>
            <a:ext cx="2743200" cy="451540"/>
          </a:xfrm>
          <a:prstGeom prst="wedgeRoundRectCallout">
            <a:avLst>
              <a:gd name="adj1" fmla="val 44476"/>
              <a:gd name="adj2" fmla="val 1192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  <a:highlight>
                  <a:srgbClr val="FFFF00"/>
                </a:highlight>
              </a:rPr>
              <a:t>No</a:t>
            </a:r>
            <a:r>
              <a:rPr lang="vi-VN" altLang="en-US" i="1" dirty="0"/>
              <a:t> ,</a:t>
            </a:r>
            <a:r>
              <a:rPr lang="en-US" altLang="en-US" i="1" dirty="0"/>
              <a:t> I haven’t</a:t>
            </a:r>
            <a:endParaRPr lang="vi-VN" altLang="en-US" i="1" dirty="0"/>
          </a:p>
        </p:txBody>
      </p:sp>
      <p:sp>
        <p:nvSpPr>
          <p:cNvPr id="6157" name="Text Box 25">
            <a:extLst>
              <a:ext uri="{FF2B5EF4-FFF2-40B4-BE49-F238E27FC236}">
                <a16:creationId xmlns:a16="http://schemas.microsoft.com/office/drawing/2014/main" id="{BFF9FB25-A999-4CE1-A2B7-1D666464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160" y="1339159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  <a:highlight>
                  <a:srgbClr val="00FFFF"/>
                </a:highlight>
              </a:rPr>
              <a:t>FOOD</a:t>
            </a:r>
            <a:endParaRPr lang="vi-VN" altLang="en-US" b="1" dirty="0">
              <a:solidFill>
                <a:schemeClr val="accent2"/>
              </a:solidFill>
              <a:highlight>
                <a:srgbClr val="00FFFF"/>
              </a:highlight>
            </a:endParaRPr>
          </a:p>
        </p:txBody>
      </p:sp>
      <p:sp>
        <p:nvSpPr>
          <p:cNvPr id="6171" name="Rectangle 39">
            <a:extLst>
              <a:ext uri="{FF2B5EF4-FFF2-40B4-BE49-F238E27FC236}">
                <a16:creationId xmlns:a16="http://schemas.microsoft.com/office/drawing/2014/main" id="{1274C4AB-B303-498B-A9CB-54EB1E0E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1591790"/>
            <a:ext cx="4724400" cy="589162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/>
              <a:t>try   visit    see     go      eat</a:t>
            </a:r>
            <a:endParaRPr lang="vi-VN" altLang="en-US" sz="3200" b="1" dirty="0"/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667BE453-E0E3-42AA-B58F-713FF5B9E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32" y="392818"/>
            <a:ext cx="87398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ACTIVITY 2</a:t>
            </a:r>
            <a:r>
              <a:rPr lang="en-US" altLang="en-US" sz="2800" b="1" dirty="0">
                <a:highlight>
                  <a:srgbClr val="FFFFFF"/>
                </a:highlight>
              </a:rPr>
              <a:t>: 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FF"/>
                </a:highlight>
              </a:rPr>
              <a:t>Ask and Answer questions about the things you have done. </a:t>
            </a:r>
            <a:r>
              <a:rPr lang="en-US" altLang="en-US" b="1" i="1" dirty="0">
                <a:solidFill>
                  <a:srgbClr val="FF0000"/>
                </a:solidFill>
                <a:highlight>
                  <a:srgbClr val="FFFFFF"/>
                </a:highlight>
              </a:rPr>
              <a:t>(Use the verb in the box)   </a:t>
            </a:r>
            <a:r>
              <a:rPr lang="en-US" altLang="en-US" sz="3200" b="1" dirty="0">
                <a:highlight>
                  <a:srgbClr val="FF00FF"/>
                </a:highlight>
              </a:rPr>
              <a:t> </a:t>
            </a:r>
            <a:r>
              <a:rPr lang="en-US" altLang="en-US" sz="2000" b="1" dirty="0">
                <a:highlight>
                  <a:srgbClr val="FF00FF"/>
                </a:highlight>
              </a:rPr>
              <a:t>Exercise 2 (p.20)</a:t>
            </a:r>
            <a:endParaRPr lang="vi-VN" altLang="en-US" sz="3200" b="1" i="1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711F2B20-6A93-4EE4-9F62-740EDF29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79" y="48423"/>
            <a:ext cx="3921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C0C0C0"/>
                </a:highlight>
              </a:rPr>
              <a:t>I. The Present Perfect Tense</a:t>
            </a:r>
            <a:endParaRPr lang="vi-VN" altLang="en-US" b="1" dirty="0">
              <a:highlight>
                <a:srgbClr val="C0C0C0"/>
              </a:highlight>
            </a:endParaRPr>
          </a:p>
        </p:txBody>
      </p:sp>
      <p:sp>
        <p:nvSpPr>
          <p:cNvPr id="33" name="AutoShape 22">
            <a:extLst>
              <a:ext uri="{FF2B5EF4-FFF2-40B4-BE49-F238E27FC236}">
                <a16:creationId xmlns:a16="http://schemas.microsoft.com/office/drawing/2014/main" id="{2D4D44DA-E841-4909-9F72-B8212F463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225" y="4657059"/>
            <a:ext cx="3276600" cy="762000"/>
          </a:xfrm>
          <a:prstGeom prst="wedgeRoundRectCallout">
            <a:avLst>
              <a:gd name="adj1" fmla="val -63456"/>
              <a:gd name="adj2" fmla="val -4653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i="1" dirty="0"/>
              <a:t>Have you </a:t>
            </a:r>
            <a:r>
              <a:rPr lang="en-US" altLang="en-US" i="1" dirty="0"/>
              <a:t>tried/ eaten Chinese food</a:t>
            </a:r>
            <a:r>
              <a:rPr lang="vi-VN" altLang="en-US" i="1" dirty="0"/>
              <a:t>?</a:t>
            </a:r>
          </a:p>
        </p:txBody>
      </p:sp>
      <p:sp>
        <p:nvSpPr>
          <p:cNvPr id="34" name="AutoShape 24">
            <a:extLst>
              <a:ext uri="{FF2B5EF4-FFF2-40B4-BE49-F238E27FC236}">
                <a16:creationId xmlns:a16="http://schemas.microsoft.com/office/drawing/2014/main" id="{12319559-3111-464D-A5D6-91D8C33D6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11" y="5723859"/>
            <a:ext cx="2057400" cy="591411"/>
          </a:xfrm>
          <a:prstGeom prst="wedgeRoundRectCallout">
            <a:avLst>
              <a:gd name="adj1" fmla="val 68811"/>
              <a:gd name="adj2" fmla="val -16463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FF0000"/>
                </a:solidFill>
                <a:highlight>
                  <a:srgbClr val="FFFF00"/>
                </a:highlight>
              </a:rPr>
              <a:t>Yes</a:t>
            </a:r>
            <a:r>
              <a:rPr lang="vi-VN" altLang="en-US" i="1" dirty="0"/>
              <a:t>,I hav</a:t>
            </a:r>
            <a:r>
              <a:rPr lang="en-US" altLang="en-US" i="1" dirty="0"/>
              <a:t>e.</a:t>
            </a:r>
            <a:endParaRPr lang="vi-VN" altLang="en-US" i="1" dirty="0"/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AC12144A-331C-41B1-B25D-5D88D8B60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r="6569"/>
          <a:stretch>
            <a:fillRect/>
          </a:stretch>
        </p:blipFill>
        <p:spPr bwMode="auto">
          <a:xfrm>
            <a:off x="168154" y="3011490"/>
            <a:ext cx="1279646" cy="111969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EFFA1DB8-C771-4733-BBC2-424D0831C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/>
          <a:stretch>
            <a:fillRect/>
          </a:stretch>
        </p:blipFill>
        <p:spPr bwMode="auto">
          <a:xfrm>
            <a:off x="117179" y="1859561"/>
            <a:ext cx="1447800" cy="10255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6B48B3A3-28E9-41BE-80A8-914B40A1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9" y="4292983"/>
            <a:ext cx="1447800" cy="117314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6">
            <a:extLst>
              <a:ext uri="{FF2B5EF4-FFF2-40B4-BE49-F238E27FC236}">
                <a16:creationId xmlns:a16="http://schemas.microsoft.com/office/drawing/2014/main" id="{74D89637-C4EB-4187-B00C-F53C82977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040" y="4611319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vegetarian</a:t>
            </a:r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167CA3-EA60-4C3F-93EF-653925C96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9" y="5938031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French food</a:t>
            </a:r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" name="Text Box 49">
            <a:extLst>
              <a:ext uri="{FF2B5EF4-FFF2-40B4-BE49-F238E27FC236}">
                <a16:creationId xmlns:a16="http://schemas.microsoft.com/office/drawing/2014/main" id="{3EDC7727-D98A-40EC-A81E-EC99D4AD5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888" y="3298466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Chinese food</a:t>
            </a:r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E54CFC60-F3A1-4FA8-A1C1-ED760186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142" y="2260477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Vietnamese food</a:t>
            </a:r>
          </a:p>
        </p:txBody>
      </p:sp>
      <p:pic>
        <p:nvPicPr>
          <p:cNvPr id="35" name="Picture 4" descr="Vector Red X Cross Sign Icon Royalty Free Cliparts, Vectors, And Stock  Illustration. Image 12409934.">
            <a:extLst>
              <a:ext uri="{FF2B5EF4-FFF2-40B4-BE49-F238E27FC236}">
                <a16:creationId xmlns:a16="http://schemas.microsoft.com/office/drawing/2014/main" id="{EF940ECC-146A-450A-B0DF-77DE3EAD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90" y="2464854"/>
            <a:ext cx="556299" cy="4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Vector Red X Cross Sign Icon Royalty Free Cliparts, Vectors, And Stock  Illustration. Image 12409934.">
            <a:extLst>
              <a:ext uri="{FF2B5EF4-FFF2-40B4-BE49-F238E27FC236}">
                <a16:creationId xmlns:a16="http://schemas.microsoft.com/office/drawing/2014/main" id="{66EFEB9F-6328-4A14-99E3-93C8C6F6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41" y="4997880"/>
            <a:ext cx="582108" cy="5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een Tick Tick Free Images On Pixabay Clipart - Biểu Tượng Dấu Check, HD  Png Download - kindpng">
            <a:extLst>
              <a:ext uri="{FF2B5EF4-FFF2-40B4-BE49-F238E27FC236}">
                <a16:creationId xmlns:a16="http://schemas.microsoft.com/office/drawing/2014/main" id="{41E39D15-641B-42A8-87F7-3AF1F715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3508540"/>
            <a:ext cx="588841" cy="5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B4AF379A-1605-4182-8C68-538531C0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7333"/>
          <a:stretch>
            <a:fillRect/>
          </a:stretch>
        </p:blipFill>
        <p:spPr bwMode="auto">
          <a:xfrm>
            <a:off x="84786" y="5468562"/>
            <a:ext cx="1512585" cy="138105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Green Tick Tick Free Images On Pixabay Clipart - Biểu Tượng Dấu Check, HD  Png Download - kindpng">
            <a:extLst>
              <a:ext uri="{FF2B5EF4-FFF2-40B4-BE49-F238E27FC236}">
                <a16:creationId xmlns:a16="http://schemas.microsoft.com/office/drawing/2014/main" id="{3D214CF3-88EC-4692-87B2-FD573722B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52" y="6224335"/>
            <a:ext cx="667237" cy="6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7" grpId="0" animBg="1"/>
      <p:bldP spid="45079" grpId="0" animBg="1"/>
      <p:bldP spid="6157" grpId="0"/>
      <p:bldP spid="33" grpId="0" animBg="1"/>
      <p:bldP spid="34" grpId="0" animBg="1"/>
      <p:bldP spid="26" grpId="0" animBg="1"/>
      <p:bldP spid="27" grpId="0" animBg="1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BDAYBOY1">
            <a:extLst>
              <a:ext uri="{FF2B5EF4-FFF2-40B4-BE49-F238E27FC236}">
                <a16:creationId xmlns:a16="http://schemas.microsoft.com/office/drawing/2014/main" id="{C1CC0043-8921-4ED2-9A2D-136F9326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6" y="3404615"/>
            <a:ext cx="1438657" cy="260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BDAYGAL1">
            <a:extLst>
              <a:ext uri="{FF2B5EF4-FFF2-40B4-BE49-F238E27FC236}">
                <a16:creationId xmlns:a16="http://schemas.microsoft.com/office/drawing/2014/main" id="{542AA2AA-5530-4C19-8E62-1289680D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297" y="3174106"/>
            <a:ext cx="1676400" cy="27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AutoShape 21">
            <a:extLst>
              <a:ext uri="{FF2B5EF4-FFF2-40B4-BE49-F238E27FC236}">
                <a16:creationId xmlns:a16="http://schemas.microsoft.com/office/drawing/2014/main" id="{ED669574-435A-44EA-8586-CB2CD286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708" y="2824985"/>
            <a:ext cx="4033292" cy="456732"/>
          </a:xfrm>
          <a:prstGeom prst="wedgeRoundRectCallout">
            <a:avLst>
              <a:gd name="adj1" fmla="val -69303"/>
              <a:gd name="adj2" fmla="val 1672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b="1" i="1" dirty="0">
                <a:solidFill>
                  <a:srgbClr val="FF0000"/>
                </a:solidFill>
                <a:highlight>
                  <a:srgbClr val="FFFF00"/>
                </a:highlight>
              </a:rPr>
              <a:t>Have you </a:t>
            </a:r>
            <a:r>
              <a:rPr lang="en-US" altLang="en-US" b="1" i="1" dirty="0">
                <a:solidFill>
                  <a:srgbClr val="FF0000"/>
                </a:solidFill>
                <a:highlight>
                  <a:srgbClr val="FFFF00"/>
                </a:highlight>
              </a:rPr>
              <a:t>ever </a:t>
            </a:r>
            <a:r>
              <a:rPr lang="en-US" altLang="en-US" i="1" dirty="0"/>
              <a:t>read a comic</a:t>
            </a:r>
            <a:r>
              <a:rPr lang="vi-VN" altLang="en-US" i="1" dirty="0"/>
              <a:t>?</a:t>
            </a:r>
          </a:p>
        </p:txBody>
      </p:sp>
      <p:sp>
        <p:nvSpPr>
          <p:cNvPr id="45079" name="AutoShape 23">
            <a:extLst>
              <a:ext uri="{FF2B5EF4-FFF2-40B4-BE49-F238E27FC236}">
                <a16:creationId xmlns:a16="http://schemas.microsoft.com/office/drawing/2014/main" id="{30838981-457D-4D93-982C-D2EA60DC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594" y="3510009"/>
            <a:ext cx="1891054" cy="451540"/>
          </a:xfrm>
          <a:prstGeom prst="wedgeRoundRectCallout">
            <a:avLst>
              <a:gd name="adj1" fmla="val 70040"/>
              <a:gd name="adj2" fmla="val 8877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Yes</a:t>
            </a:r>
            <a:r>
              <a:rPr lang="vi-VN" altLang="en-US" i="1" dirty="0"/>
              <a:t> ,</a:t>
            </a:r>
            <a:r>
              <a:rPr lang="en-US" altLang="en-US" i="1" dirty="0"/>
              <a:t> I have</a:t>
            </a:r>
            <a:endParaRPr lang="vi-VN" altLang="en-US" i="1" dirty="0"/>
          </a:p>
        </p:txBody>
      </p:sp>
      <p:sp>
        <p:nvSpPr>
          <p:cNvPr id="6171" name="Rectangle 39">
            <a:extLst>
              <a:ext uri="{FF2B5EF4-FFF2-40B4-BE49-F238E27FC236}">
                <a16:creationId xmlns:a16="http://schemas.microsoft.com/office/drawing/2014/main" id="{1274C4AB-B303-498B-A9CB-54EB1E0E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" y="1516837"/>
            <a:ext cx="9063742" cy="1102924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/>
              <a:t>1.                    2. computer   3. supermarket  4. volleyball  </a:t>
            </a:r>
          </a:p>
          <a:p>
            <a:pPr algn="l" eaLnBrk="1" hangingPunct="1"/>
            <a:r>
              <a:rPr lang="en-US" altLang="en-US" sz="2800" b="1" dirty="0"/>
              <a:t>5. Singapore  6. movies       7. elephant         8.Hue   9.durian</a:t>
            </a:r>
            <a:endParaRPr lang="vi-VN" altLang="en-US" sz="2800" b="1" dirty="0"/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667BE453-E0E3-42AA-B58F-713FF5B9E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2818"/>
            <a:ext cx="90637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ACTIVITY 3</a:t>
            </a:r>
            <a:r>
              <a:rPr lang="en-US" altLang="en-US" sz="2800" b="1" dirty="0">
                <a:highlight>
                  <a:srgbClr val="FFFFFF"/>
                </a:highlight>
              </a:rPr>
              <a:t>: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FF"/>
                </a:highlight>
              </a:rPr>
              <a:t>Ask and Answer questions about your experiences.        </a:t>
            </a:r>
            <a:r>
              <a:rPr lang="en-US" altLang="en-US" b="1" i="1" dirty="0">
                <a:solidFill>
                  <a:srgbClr val="FF0000"/>
                </a:solidFill>
                <a:highlight>
                  <a:srgbClr val="FFFFFF"/>
                </a:highlight>
              </a:rPr>
              <a:t>(Use the items in the box)   </a:t>
            </a:r>
            <a:r>
              <a:rPr lang="en-US" altLang="en-US" sz="3200" b="1" dirty="0">
                <a:highlight>
                  <a:srgbClr val="FF00FF"/>
                </a:highlight>
              </a:rPr>
              <a:t> </a:t>
            </a:r>
            <a:r>
              <a:rPr lang="en-US" altLang="en-US" sz="2000" b="1" dirty="0">
                <a:highlight>
                  <a:srgbClr val="FF00FF"/>
                </a:highlight>
              </a:rPr>
              <a:t>Exercise 3 (p.20)</a:t>
            </a:r>
            <a:endParaRPr lang="vi-VN" altLang="en-US" sz="3200" b="1" i="1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711F2B20-6A93-4EE4-9F62-740EDF29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79" y="48423"/>
            <a:ext cx="3921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C0C0C0"/>
                </a:highlight>
              </a:rPr>
              <a:t>I. The Present Perfect Tense</a:t>
            </a:r>
            <a:endParaRPr lang="vi-VN" altLang="en-US" b="1" dirty="0">
              <a:highlight>
                <a:srgbClr val="C0C0C0"/>
              </a:highlight>
            </a:endParaRPr>
          </a:p>
        </p:txBody>
      </p:sp>
      <p:sp>
        <p:nvSpPr>
          <p:cNvPr id="33" name="AutoShape 22">
            <a:extLst>
              <a:ext uri="{FF2B5EF4-FFF2-40B4-BE49-F238E27FC236}">
                <a16:creationId xmlns:a16="http://schemas.microsoft.com/office/drawing/2014/main" id="{2D4D44DA-E841-4909-9F72-B8212F463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338" y="4165451"/>
            <a:ext cx="3821863" cy="451540"/>
          </a:xfrm>
          <a:prstGeom prst="wedgeRoundRectCallout">
            <a:avLst>
              <a:gd name="adj1" fmla="val -68972"/>
              <a:gd name="adj2" fmla="val -525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FF0000"/>
                </a:solidFill>
                <a:highlight>
                  <a:srgbClr val="FFFF00"/>
                </a:highlight>
              </a:rPr>
              <a:t>When did you last </a:t>
            </a:r>
            <a:r>
              <a:rPr lang="en-US" altLang="en-US" i="1" dirty="0"/>
              <a:t>read one</a:t>
            </a:r>
            <a:r>
              <a:rPr lang="vi-VN" altLang="en-US" i="1" dirty="0"/>
              <a:t>?</a:t>
            </a:r>
          </a:p>
        </p:txBody>
      </p:sp>
      <p:sp>
        <p:nvSpPr>
          <p:cNvPr id="34" name="AutoShape 24">
            <a:extLst>
              <a:ext uri="{FF2B5EF4-FFF2-40B4-BE49-F238E27FC236}">
                <a16:creationId xmlns:a16="http://schemas.microsoft.com/office/drawing/2014/main" id="{12319559-3111-464D-A5D6-91D8C33D6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108" y="5115393"/>
            <a:ext cx="2212039" cy="451539"/>
          </a:xfrm>
          <a:prstGeom prst="wedgeRoundRectCallout">
            <a:avLst>
              <a:gd name="adj1" fmla="val 87428"/>
              <a:gd name="adj2" fmla="val -157358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1" dirty="0"/>
              <a:t>This morning.</a:t>
            </a:r>
            <a:endParaRPr lang="vi-VN" altLang="en-US" i="1" dirty="0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74D89637-C4EB-4187-B00C-F53C82977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32" y="1607000"/>
            <a:ext cx="1003311" cy="426372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</a:rPr>
              <a:t>comic</a:t>
            </a:r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FFD90198-7C7C-4A13-8027-41EE34C32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22" y="2824985"/>
            <a:ext cx="765430" cy="3048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 err="1">
                <a:solidFill>
                  <a:srgbClr val="0000CC"/>
                </a:solidFill>
              </a:rPr>
              <a:t>Eg</a:t>
            </a:r>
            <a:r>
              <a:rPr lang="en-US" altLang="en-US" sz="2800" b="1" dirty="0">
                <a:solidFill>
                  <a:srgbClr val="0000CC"/>
                </a:solidFill>
              </a:rPr>
              <a:t>:</a:t>
            </a:r>
            <a:r>
              <a:rPr lang="en-US" altLang="en-US" sz="3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8" name="Text Box 33">
            <a:extLst>
              <a:ext uri="{FF2B5EF4-FFF2-40B4-BE49-F238E27FC236}">
                <a16:creationId xmlns:a16="http://schemas.microsoft.com/office/drawing/2014/main" id="{364E75A5-A688-4702-A32C-D7CA06BF0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55" y="6007982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highlight>
                  <a:srgbClr val="FF00FF"/>
                </a:highlight>
              </a:rPr>
              <a:t>YOU</a:t>
            </a:r>
          </a:p>
        </p:txBody>
      </p:sp>
      <p:sp>
        <p:nvSpPr>
          <p:cNvPr id="39" name="Text Box 33">
            <a:extLst>
              <a:ext uri="{FF2B5EF4-FFF2-40B4-BE49-F238E27FC236}">
                <a16:creationId xmlns:a16="http://schemas.microsoft.com/office/drawing/2014/main" id="{BC2C4985-C9DA-4D3E-8B10-26DF375C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885887"/>
            <a:ext cx="2688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highlight>
                  <a:srgbClr val="FF00FF"/>
                </a:highlight>
              </a:rPr>
              <a:t>YOUR FRIEND</a:t>
            </a:r>
          </a:p>
        </p:txBody>
      </p:sp>
    </p:spTree>
    <p:extLst>
      <p:ext uri="{BB962C8B-B14F-4D97-AF65-F5344CB8AC3E}">
        <p14:creationId xmlns:p14="http://schemas.microsoft.com/office/powerpoint/2010/main" val="13115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05781 0.16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7" grpId="0" animBg="1"/>
      <p:bldP spid="45079" grpId="0" animBg="1"/>
      <p:bldP spid="33" grpId="0" animBg="1"/>
      <p:bldP spid="3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BDAYBOY1">
            <a:extLst>
              <a:ext uri="{FF2B5EF4-FFF2-40B4-BE49-F238E27FC236}">
                <a16:creationId xmlns:a16="http://schemas.microsoft.com/office/drawing/2014/main" id="{C1CC0043-8921-4ED2-9A2D-136F9326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9" y="2725659"/>
            <a:ext cx="1372966" cy="193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BDAYGAL1">
            <a:extLst>
              <a:ext uri="{FF2B5EF4-FFF2-40B4-BE49-F238E27FC236}">
                <a16:creationId xmlns:a16="http://schemas.microsoft.com/office/drawing/2014/main" id="{542AA2AA-5530-4C19-8E62-1289680D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15" y="2524154"/>
            <a:ext cx="1676400" cy="189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AutoShape 21">
            <a:extLst>
              <a:ext uri="{FF2B5EF4-FFF2-40B4-BE49-F238E27FC236}">
                <a16:creationId xmlns:a16="http://schemas.microsoft.com/office/drawing/2014/main" id="{ED669574-435A-44EA-8586-CB2CD286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86" y="2834622"/>
            <a:ext cx="2438400" cy="456732"/>
          </a:xfrm>
          <a:prstGeom prst="wedgeRoundRectCallout">
            <a:avLst>
              <a:gd name="adj1" fmla="val -49757"/>
              <a:gd name="adj2" fmla="val 703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1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Have you </a:t>
            </a:r>
            <a:r>
              <a:rPr lang="en-US" altLang="en-US" sz="1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ever </a:t>
            </a:r>
            <a:r>
              <a:rPr lang="en-US" altLang="en-US" sz="1800" i="1" dirty="0"/>
              <a:t>……….</a:t>
            </a:r>
            <a:r>
              <a:rPr lang="vi-VN" altLang="en-US" sz="1800" i="1" dirty="0"/>
              <a:t>?</a:t>
            </a:r>
          </a:p>
        </p:txBody>
      </p:sp>
      <p:sp>
        <p:nvSpPr>
          <p:cNvPr id="45079" name="AutoShape 23">
            <a:extLst>
              <a:ext uri="{FF2B5EF4-FFF2-40B4-BE49-F238E27FC236}">
                <a16:creationId xmlns:a16="http://schemas.microsoft.com/office/drawing/2014/main" id="{30838981-457D-4D93-982C-D2EA60DC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912" y="3356456"/>
            <a:ext cx="1676400" cy="451540"/>
          </a:xfrm>
          <a:prstGeom prst="wedgeRoundRectCallout">
            <a:avLst>
              <a:gd name="adj1" fmla="val 89798"/>
              <a:gd name="adj2" fmla="val -2663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dirty="0"/>
              <a:t> </a:t>
            </a:r>
            <a:r>
              <a:rPr lang="en-US" altLang="en-US" sz="1800" i="1" dirty="0">
                <a:solidFill>
                  <a:srgbClr val="FF0000"/>
                </a:solidFill>
              </a:rPr>
              <a:t>Yes</a:t>
            </a:r>
            <a:r>
              <a:rPr lang="vi-VN" altLang="en-US" sz="1800" i="1" dirty="0"/>
              <a:t> ,</a:t>
            </a:r>
            <a:r>
              <a:rPr lang="en-US" altLang="en-US" sz="1800" i="1" dirty="0"/>
              <a:t> I have</a:t>
            </a:r>
            <a:endParaRPr lang="vi-VN" altLang="en-US" i="1" dirty="0"/>
          </a:p>
        </p:txBody>
      </p:sp>
      <p:sp>
        <p:nvSpPr>
          <p:cNvPr id="6171" name="Rectangle 39">
            <a:extLst>
              <a:ext uri="{FF2B5EF4-FFF2-40B4-BE49-F238E27FC236}">
                <a16:creationId xmlns:a16="http://schemas.microsoft.com/office/drawing/2014/main" id="{1274C4AB-B303-498B-A9CB-54EB1E0E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" y="1516837"/>
            <a:ext cx="9063742" cy="1102924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/>
              <a:t>1.                    2. computer   3. supermarket  4. volleyball  </a:t>
            </a:r>
          </a:p>
          <a:p>
            <a:pPr algn="l" eaLnBrk="1" hangingPunct="1"/>
            <a:r>
              <a:rPr lang="en-US" altLang="en-US" sz="2800" b="1" dirty="0"/>
              <a:t>5. Singapore  6. movies       7. elephant         8.Hue   9.durian</a:t>
            </a:r>
            <a:endParaRPr lang="vi-VN" altLang="en-US" sz="2800" b="1" dirty="0"/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667BE453-E0E3-42AA-B58F-713FF5B9E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2818"/>
            <a:ext cx="90637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ACTIVITY 3</a:t>
            </a:r>
            <a:r>
              <a:rPr lang="en-US" altLang="en-US" sz="2800" b="1" dirty="0">
                <a:highlight>
                  <a:srgbClr val="FFFFFF"/>
                </a:highlight>
              </a:rPr>
              <a:t>: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FF"/>
                </a:highlight>
              </a:rPr>
              <a:t>Ask and Answer questions about your experiences.        </a:t>
            </a:r>
            <a:r>
              <a:rPr lang="en-US" altLang="en-US" b="1" i="1" dirty="0">
                <a:solidFill>
                  <a:srgbClr val="FF0000"/>
                </a:solidFill>
                <a:highlight>
                  <a:srgbClr val="FFFFFF"/>
                </a:highlight>
              </a:rPr>
              <a:t>(Use the items in the box)   </a:t>
            </a:r>
            <a:r>
              <a:rPr lang="en-US" altLang="en-US" sz="3200" b="1" dirty="0">
                <a:highlight>
                  <a:srgbClr val="FF00FF"/>
                </a:highlight>
              </a:rPr>
              <a:t> </a:t>
            </a:r>
            <a:r>
              <a:rPr lang="en-US" altLang="en-US" sz="2000" b="1" dirty="0">
                <a:highlight>
                  <a:srgbClr val="FF00FF"/>
                </a:highlight>
              </a:rPr>
              <a:t>Exercise 3 (p.20)</a:t>
            </a:r>
            <a:endParaRPr lang="vi-VN" altLang="en-US" sz="3200" b="1" i="1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711F2B20-6A93-4EE4-9F62-740EDF29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79" y="48423"/>
            <a:ext cx="3921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C0C0C0"/>
                </a:highlight>
              </a:rPr>
              <a:t>I. The Present Perfect Tense</a:t>
            </a:r>
            <a:endParaRPr lang="vi-VN" altLang="en-US" b="1" dirty="0">
              <a:highlight>
                <a:srgbClr val="C0C0C0"/>
              </a:highlight>
            </a:endParaRPr>
          </a:p>
        </p:txBody>
      </p:sp>
      <p:sp>
        <p:nvSpPr>
          <p:cNvPr id="33" name="AutoShape 22">
            <a:extLst>
              <a:ext uri="{FF2B5EF4-FFF2-40B4-BE49-F238E27FC236}">
                <a16:creationId xmlns:a16="http://schemas.microsoft.com/office/drawing/2014/main" id="{2D4D44DA-E841-4909-9F72-B8212F463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31" y="3917994"/>
            <a:ext cx="2187955" cy="640492"/>
          </a:xfrm>
          <a:prstGeom prst="wedgeRoundRectCallout">
            <a:avLst>
              <a:gd name="adj1" fmla="val -64336"/>
              <a:gd name="adj2" fmla="val -718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When did you last </a:t>
            </a:r>
            <a:r>
              <a:rPr lang="en-US" altLang="en-US" sz="1800" i="1" dirty="0"/>
              <a:t>…………</a:t>
            </a:r>
            <a:r>
              <a:rPr lang="vi-VN" altLang="en-US" sz="1800" i="1" dirty="0"/>
              <a:t>?</a:t>
            </a:r>
          </a:p>
        </p:txBody>
      </p:sp>
      <p:sp>
        <p:nvSpPr>
          <p:cNvPr id="34" name="AutoShape 24">
            <a:extLst>
              <a:ext uri="{FF2B5EF4-FFF2-40B4-BE49-F238E27FC236}">
                <a16:creationId xmlns:a16="http://schemas.microsoft.com/office/drawing/2014/main" id="{12319559-3111-464D-A5D6-91D8C33D6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703" y="4670283"/>
            <a:ext cx="1525609" cy="451539"/>
          </a:xfrm>
          <a:prstGeom prst="wedgeRoundRectCallout">
            <a:avLst>
              <a:gd name="adj1" fmla="val 89206"/>
              <a:gd name="adj2" fmla="val -166068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i="1" dirty="0"/>
              <a:t>………….</a:t>
            </a:r>
            <a:endParaRPr lang="vi-VN" altLang="en-US" sz="2000" i="1" dirty="0"/>
          </a:p>
        </p:txBody>
      </p:sp>
      <p:sp>
        <p:nvSpPr>
          <p:cNvPr id="38" name="Text Box 33">
            <a:extLst>
              <a:ext uri="{FF2B5EF4-FFF2-40B4-BE49-F238E27FC236}">
                <a16:creationId xmlns:a16="http://schemas.microsoft.com/office/drawing/2014/main" id="{364E75A5-A688-4702-A32C-D7CA06BF0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79" y="4537337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highlight>
                  <a:srgbClr val="FF00FF"/>
                </a:highlight>
              </a:rPr>
              <a:t>YOU</a:t>
            </a:r>
          </a:p>
        </p:txBody>
      </p:sp>
      <p:sp>
        <p:nvSpPr>
          <p:cNvPr id="39" name="Text Box 33">
            <a:extLst>
              <a:ext uri="{FF2B5EF4-FFF2-40B4-BE49-F238E27FC236}">
                <a16:creationId xmlns:a16="http://schemas.microsoft.com/office/drawing/2014/main" id="{BC2C4985-C9DA-4D3E-8B10-26DF375C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403" y="4368060"/>
            <a:ext cx="2688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 dirty="0">
                <a:highlight>
                  <a:srgbClr val="FF00FF"/>
                </a:highlight>
              </a:rPr>
              <a:t>YOUR FRIEND</a:t>
            </a:r>
          </a:p>
        </p:txBody>
      </p:sp>
      <p:pic>
        <p:nvPicPr>
          <p:cNvPr id="16" name="Picture 5" descr="Picture 017">
            <a:extLst>
              <a:ext uri="{FF2B5EF4-FFF2-40B4-BE49-F238E27FC236}">
                <a16:creationId xmlns:a16="http://schemas.microsoft.com/office/drawing/2014/main" id="{D7B3C70C-4C64-477F-AE56-3756E2F04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7078"/>
            <a:ext cx="4424555" cy="30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ack Idle Supermarket Tycoon (MOD Quản lý Cửa Hàng/Tiền xu)">
            <a:extLst>
              <a:ext uri="{FF2B5EF4-FFF2-40B4-BE49-F238E27FC236}">
                <a16:creationId xmlns:a16="http://schemas.microsoft.com/office/drawing/2014/main" id="{8F42B680-960D-4B6A-BEC5-32609448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15" y="3356456"/>
            <a:ext cx="3560085" cy="34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cture 025">
            <a:extLst>
              <a:ext uri="{FF2B5EF4-FFF2-40B4-BE49-F238E27FC236}">
                <a16:creationId xmlns:a16="http://schemas.microsoft.com/office/drawing/2014/main" id="{6B860017-22A0-4203-B5A2-C3547914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32" y="3643757"/>
            <a:ext cx="4282691" cy="314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7C6A7DEE-D4C0-4307-9265-A7E118A7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97" y="3722218"/>
            <a:ext cx="4761242" cy="307795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icture 016">
            <a:extLst>
              <a:ext uri="{FF2B5EF4-FFF2-40B4-BE49-F238E27FC236}">
                <a16:creationId xmlns:a16="http://schemas.microsoft.com/office/drawing/2014/main" id="{EA0EE805-B639-4343-AD9A-65AE79AF4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97" y="3451202"/>
            <a:ext cx="4896423" cy="333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 018">
            <a:extLst>
              <a:ext uri="{FF2B5EF4-FFF2-40B4-BE49-F238E27FC236}">
                <a16:creationId xmlns:a16="http://schemas.microsoft.com/office/drawing/2014/main" id="{4FF62243-D5AA-4404-9773-F4321C99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21" y="3582226"/>
            <a:ext cx="5181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C6DC0E-1D94-4240-AD66-F84ADAEBE4FD}"/>
              </a:ext>
            </a:extLst>
          </p:cNvPr>
          <p:cNvGrpSpPr/>
          <p:nvPr/>
        </p:nvGrpSpPr>
        <p:grpSpPr>
          <a:xfrm>
            <a:off x="3928301" y="3552318"/>
            <a:ext cx="4953000" cy="3657600"/>
            <a:chOff x="3923736" y="3597170"/>
            <a:chExt cx="4953000" cy="3657600"/>
          </a:xfrm>
        </p:grpSpPr>
        <p:pic>
          <p:nvPicPr>
            <p:cNvPr id="22" name="Picture 35" descr="Picture 022">
              <a:extLst>
                <a:ext uri="{FF2B5EF4-FFF2-40B4-BE49-F238E27FC236}">
                  <a16:creationId xmlns:a16="http://schemas.microsoft.com/office/drawing/2014/main" id="{DEAD24C9-4BB4-4761-A3B9-A121196C3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736" y="3597170"/>
              <a:ext cx="49530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160168D-22AF-4813-A4BD-8B38C147DD5D}"/>
                </a:ext>
              </a:extLst>
            </p:cNvPr>
            <p:cNvSpPr/>
            <p:nvPr/>
          </p:nvSpPr>
          <p:spPr bwMode="auto">
            <a:xfrm>
              <a:off x="5562036" y="3749570"/>
              <a:ext cx="1676400" cy="762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Hue</a:t>
              </a:r>
            </a:p>
          </p:txBody>
        </p:sp>
      </p:grpSp>
      <p:pic>
        <p:nvPicPr>
          <p:cNvPr id="24" name="Picture 4" descr="nf1026">
            <a:extLst>
              <a:ext uri="{FF2B5EF4-FFF2-40B4-BE49-F238E27FC236}">
                <a16:creationId xmlns:a16="http://schemas.microsoft.com/office/drawing/2014/main" id="{6EC29A8C-F9FE-494A-8416-4E40BD972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44" y="3650173"/>
            <a:ext cx="5783524" cy="340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8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53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2C796D-4D07-4A00-8445-761F2B5C46E9}"/>
              </a:ext>
            </a:extLst>
          </p:cNvPr>
          <p:cNvSpPr/>
          <p:nvPr/>
        </p:nvSpPr>
        <p:spPr bwMode="auto">
          <a:xfrm>
            <a:off x="163026" y="3866205"/>
            <a:ext cx="8930346" cy="2839395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F315A8-8D82-44B8-A22A-9D31D3FC336B}"/>
              </a:ext>
            </a:extLst>
          </p:cNvPr>
          <p:cNvSpPr/>
          <p:nvPr/>
        </p:nvSpPr>
        <p:spPr bwMode="auto">
          <a:xfrm>
            <a:off x="208738" y="3296755"/>
            <a:ext cx="8985890" cy="5145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5796" name="Rectangle 4">
            <a:extLst>
              <a:ext uri="{FF2B5EF4-FFF2-40B4-BE49-F238E27FC236}">
                <a16:creationId xmlns:a16="http://schemas.microsoft.com/office/drawing/2014/main" id="{C4F05021-A084-40CA-8800-A6B874F1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65775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u="sng" dirty="0">
                <a:solidFill>
                  <a:schemeClr val="accent4"/>
                </a:solidFill>
                <a:latin typeface="Arial" panose="020B0604020202020204" pitchFamily="34" charset="0"/>
              </a:rPr>
              <a:t>ACTIVE VOICE </a:t>
            </a:r>
            <a:r>
              <a:rPr lang="en-US" altLang="en-US" sz="2000" u="sng" dirty="0">
                <a:solidFill>
                  <a:schemeClr val="accent4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45840" name="Rectangle 48">
            <a:extLst>
              <a:ext uri="{FF2B5EF4-FFF2-40B4-BE49-F238E27FC236}">
                <a16:creationId xmlns:a16="http://schemas.microsoft.com/office/drawing/2014/main" id="{FA8DA5A7-DC8C-4EFD-B0D0-BD95F19D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26" y="4336406"/>
            <a:ext cx="8827780" cy="59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Arial" panose="020B0604020202020204" pitchFamily="34" charset="0"/>
              </a:rPr>
              <a:t>2. Add </a:t>
            </a:r>
            <a:r>
              <a:rPr lang="en-US" altLang="en-US" sz="2000" b="1" dirty="0">
                <a:highlight>
                  <a:srgbClr val="FFFF00"/>
                </a:highlight>
                <a:latin typeface="Arial" panose="020B0604020202020204" pitchFamily="34" charset="0"/>
              </a:rPr>
              <a:t>TO </a:t>
            </a:r>
            <a:r>
              <a:rPr lang="en-US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BE</a:t>
            </a:r>
            <a:r>
              <a:rPr lang="en-US" altLang="en-US" sz="2000" b="1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into Passive sentence </a:t>
            </a:r>
          </a:p>
          <a:p>
            <a:pPr algn="l" eaLnBrk="1" hangingPunct="1"/>
            <a:r>
              <a:rPr lang="en-US" altLang="en-US" sz="2000" dirty="0">
                <a:latin typeface="Arial" panose="020B0604020202020204" pitchFamily="34" charset="0"/>
              </a:rPr>
              <a:t>( </a:t>
            </a:r>
            <a:r>
              <a:rPr lang="en-US" altLang="en-US" sz="2000" b="1" dirty="0">
                <a:solidFill>
                  <a:srgbClr val="FFC000"/>
                </a:solidFill>
                <a:highlight>
                  <a:srgbClr val="0000FF"/>
                </a:highlight>
                <a:latin typeface="Arial" panose="020B0604020202020204" pitchFamily="34" charset="0"/>
              </a:rPr>
              <a:t>NOTES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u="sng" dirty="0">
                <a:latin typeface="Arial" panose="020B0604020202020204" pitchFamily="34" charset="0"/>
              </a:rPr>
              <a:t>Tense of TO BE </a:t>
            </a:r>
            <a:r>
              <a:rPr lang="en-US" altLang="en-US" sz="2000" dirty="0">
                <a:latin typeface="Arial" panose="020B0604020202020204" pitchFamily="34" charset="0"/>
              </a:rPr>
              <a:t>= </a:t>
            </a:r>
            <a:r>
              <a:rPr lang="en-US" altLang="en-US" sz="2000" u="sng" dirty="0">
                <a:latin typeface="Arial" panose="020B0604020202020204" pitchFamily="34" charset="0"/>
              </a:rPr>
              <a:t>Tense of V in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u="sng" dirty="0">
                <a:latin typeface="Arial" panose="020B0604020202020204" pitchFamily="34" charset="0"/>
              </a:rPr>
              <a:t>active sentence</a:t>
            </a:r>
            <a:r>
              <a:rPr lang="en-US" altLang="en-US" sz="2000" dirty="0">
                <a:latin typeface="Arial" panose="020B0604020202020204" pitchFamily="34" charset="0"/>
              </a:rPr>
              <a:t>)</a:t>
            </a:r>
            <a:endParaRPr lang="en-US" altLang="en-US" sz="38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45841" name="Rectangle 49">
            <a:extLst>
              <a:ext uri="{FF2B5EF4-FFF2-40B4-BE49-F238E27FC236}">
                <a16:creationId xmlns:a16="http://schemas.microsoft.com/office/drawing/2014/main" id="{308824AC-526C-4EFC-A061-BF1782D48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13" y="3942520"/>
            <a:ext cx="6715496" cy="38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Arial" panose="020B0604020202020204" pitchFamily="34" charset="0"/>
              </a:rPr>
              <a:t>1. Change </a:t>
            </a:r>
            <a:r>
              <a:rPr lang="en-US" altLang="en-US" sz="2000" b="1" dirty="0">
                <a:solidFill>
                  <a:srgbClr val="FFC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 (in active sentence) 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000" b="1" dirty="0">
                <a:solidFill>
                  <a:srgbClr val="FFC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(in passive sentence) </a:t>
            </a:r>
          </a:p>
        </p:txBody>
      </p:sp>
      <p:sp>
        <p:nvSpPr>
          <p:cNvPr id="545851" name="Rectangle 59">
            <a:extLst>
              <a:ext uri="{FF2B5EF4-FFF2-40B4-BE49-F238E27FC236}">
                <a16:creationId xmlns:a16="http://schemas.microsoft.com/office/drawing/2014/main" id="{4196E644-E917-4749-A4D4-33BA2CCD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993" y="230183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BE</a:t>
            </a:r>
            <a:endParaRPr lang="en-US" altLang="en-US" sz="28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545852" name="Rectangle 60">
            <a:extLst>
              <a:ext uri="{FF2B5EF4-FFF2-40B4-BE49-F238E27FC236}">
                <a16:creationId xmlns:a16="http://schemas.microsoft.com/office/drawing/2014/main" id="{0E1EDD89-4201-4291-A6CE-D0FF6A8FA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74" y="5060198"/>
            <a:ext cx="93021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3. Change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000" dirty="0">
                <a:latin typeface="Arial" panose="020B0604020202020204" pitchFamily="34" charset="0"/>
              </a:rPr>
              <a:t> (in active sentence) 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b="1" dirty="0" err="1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US" altLang="en-US" b="1" baseline="30000" dirty="0" err="1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sym typeface="Wingdings" panose="05000000000000000000" pitchFamily="2" charset="2"/>
              </a:rPr>
              <a:t>ed</a:t>
            </a:r>
            <a:r>
              <a:rPr lang="en-US" altLang="en-US" b="1" baseline="30000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sym typeface="Wingdings" panose="05000000000000000000" pitchFamily="2" charset="2"/>
              </a:rPr>
              <a:t>/3</a:t>
            </a:r>
            <a:r>
              <a:rPr lang="en-US" altLang="en-US" sz="2000" baseline="30000" dirty="0">
                <a:latin typeface="Arial" panose="020B0604020202020204" pitchFamily="34" charset="0"/>
                <a:sym typeface="Wingdings" panose="05000000000000000000" pitchFamily="2" charset="2"/>
              </a:rPr>
              <a:t> - 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Past Participle (in passive sentence)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8206" name="Rectangle 38">
            <a:extLst>
              <a:ext uri="{FF2B5EF4-FFF2-40B4-BE49-F238E27FC236}">
                <a16:creationId xmlns:a16="http://schemas.microsoft.com/office/drawing/2014/main" id="{6B3ECADD-9CD7-4AA5-8EE4-DA4A06C42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9717" y="152400"/>
            <a:ext cx="3744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highlight>
                  <a:srgbClr val="00FFFF"/>
                </a:highlight>
              </a:rPr>
              <a:t>II.</a:t>
            </a:r>
            <a:r>
              <a:rPr lang="en-US" altLang="en-US" sz="3200" b="1" u="sng" dirty="0" err="1">
                <a:solidFill>
                  <a:srgbClr val="FF0000"/>
                </a:solidFill>
                <a:highlight>
                  <a:srgbClr val="00FFFF"/>
                </a:highlight>
              </a:rPr>
              <a:t>The</a:t>
            </a:r>
            <a:r>
              <a:rPr lang="en-US" altLang="en-US" sz="3200" b="1" u="sng" dirty="0">
                <a:solidFill>
                  <a:srgbClr val="FF0000"/>
                </a:solidFill>
                <a:highlight>
                  <a:srgbClr val="00FFFF"/>
                </a:highlight>
              </a:rPr>
              <a:t> passive voice </a:t>
            </a:r>
            <a:endParaRPr lang="vi-VN" altLang="en-US" sz="3200" b="1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ABF350C-8FC7-46BE-A6F6-0DD420155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6" y="3277895"/>
            <a:ext cx="8985890" cy="43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CC"/>
                </a:solidFill>
              </a:rPr>
              <a:t>How to change an ACTIVE VOICE </a:t>
            </a:r>
            <a:r>
              <a:rPr lang="en-US" altLang="en-US" sz="2800" b="1" dirty="0">
                <a:solidFill>
                  <a:srgbClr val="0000CC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rgbClr val="0000CC"/>
                </a:solidFill>
              </a:rPr>
              <a:t> PASSIVE VOICE</a:t>
            </a:r>
            <a:endParaRPr lang="en-US" altLang="en-US" b="1" dirty="0">
              <a:solidFill>
                <a:srgbClr val="0000CC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709D7E9-1759-455E-AE66-C7615C994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218" y="965775"/>
            <a:ext cx="54355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CC00C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        V              </a:t>
            </a:r>
            <a:r>
              <a:rPr lang="en-US" altLang="en-US" sz="2800" b="1" dirty="0">
                <a:solidFill>
                  <a:srgbClr val="FF9966"/>
                </a:solidFill>
                <a:latin typeface="Arial" panose="020B0604020202020204" pitchFamily="34" charset="0"/>
              </a:rPr>
              <a:t>O   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CC00CC"/>
                </a:highlight>
                <a:latin typeface="Arial" panose="020B0604020202020204" pitchFamily="34" charset="0"/>
              </a:rPr>
              <a:t>M</a:t>
            </a:r>
            <a:r>
              <a:rPr lang="en-US" altLang="en-US" sz="2800" b="1" dirty="0">
                <a:solidFill>
                  <a:srgbClr val="FF9966"/>
                </a:solidFill>
                <a:highlight>
                  <a:srgbClr val="CC00CC"/>
                </a:highlight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accent2"/>
                </a:solidFill>
                <a:highlight>
                  <a:srgbClr val="CC00CC"/>
                </a:highlight>
                <a:latin typeface="Arial" panose="020B0604020202020204" pitchFamily="34" charset="0"/>
              </a:rPr>
              <a:t>P</a:t>
            </a:r>
            <a:r>
              <a:rPr lang="en-US" altLang="en-US" sz="2800" b="1" dirty="0">
                <a:solidFill>
                  <a:srgbClr val="FF99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</a:t>
            </a:r>
            <a:r>
              <a:rPr lang="en-US" altLang="en-US" sz="280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E7663B7D-2BB0-4815-941A-C9B87125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69" y="2494446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PASSIVE VOICE</a:t>
            </a:r>
            <a:r>
              <a:rPr lang="en-US" altLang="en-US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u="sng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33CF117-05C3-4FE4-97CB-1D89FCBCEE51}"/>
              </a:ext>
            </a:extLst>
          </p:cNvPr>
          <p:cNvSpPr/>
          <p:nvPr/>
        </p:nvSpPr>
        <p:spPr bwMode="auto">
          <a:xfrm>
            <a:off x="1447800" y="1625887"/>
            <a:ext cx="45719" cy="79235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49520A72-3F42-4C91-B49E-B35534DAB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858" y="2275926"/>
            <a:ext cx="70562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9966"/>
                </a:solidFill>
                <a:latin typeface="Arial" panose="020B0604020202020204" pitchFamily="34" charset="0"/>
              </a:rPr>
              <a:t>S</a:t>
            </a:r>
            <a:endParaRPr lang="en-US" altLang="en-US" sz="2800" dirty="0">
              <a:solidFill>
                <a:srgbClr val="0000CC"/>
              </a:solidFill>
              <a:latin typeface="Garamond" panose="02020404030301010803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B00864-21A4-4030-8E70-540FDB2DBCCE}"/>
              </a:ext>
            </a:extLst>
          </p:cNvPr>
          <p:cNvCxnSpPr>
            <a:cxnSpLocks/>
          </p:cNvCxnSpPr>
          <p:nvPr/>
        </p:nvCxnSpPr>
        <p:spPr bwMode="auto">
          <a:xfrm flipH="1">
            <a:off x="3870177" y="1343670"/>
            <a:ext cx="2590800" cy="10507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Arrow: Up 4">
            <a:extLst>
              <a:ext uri="{FF2B5EF4-FFF2-40B4-BE49-F238E27FC236}">
                <a16:creationId xmlns:a16="http://schemas.microsoft.com/office/drawing/2014/main" id="{13423D82-A5C4-43E8-A13B-C259EB7EC880}"/>
              </a:ext>
            </a:extLst>
          </p:cNvPr>
          <p:cNvSpPr/>
          <p:nvPr/>
        </p:nvSpPr>
        <p:spPr bwMode="auto">
          <a:xfrm>
            <a:off x="4419600" y="2809326"/>
            <a:ext cx="203308" cy="36720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5D1EE7D2-B3EE-441B-ABB1-8D0A287DA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599" y="2277614"/>
            <a:ext cx="1051194" cy="6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800" b="1" baseline="30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ED</a:t>
            </a:r>
            <a:r>
              <a:rPr lang="en-US" altLang="en-US" sz="2800" b="1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/</a:t>
            </a:r>
            <a:r>
              <a:rPr lang="en-US" altLang="en-US" sz="2800" b="1" baseline="30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                 </a:t>
            </a:r>
            <a:r>
              <a:rPr lang="en-US" altLang="en-US" sz="280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FD2E4E-4D02-423A-9FF9-E0CB405E4E0C}"/>
              </a:ext>
            </a:extLst>
          </p:cNvPr>
          <p:cNvCxnSpPr>
            <a:cxnSpLocks/>
          </p:cNvCxnSpPr>
          <p:nvPr/>
        </p:nvCxnSpPr>
        <p:spPr bwMode="auto">
          <a:xfrm>
            <a:off x="5136770" y="1373521"/>
            <a:ext cx="44830" cy="89758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Rectangle 4">
            <a:extLst>
              <a:ext uri="{FF2B5EF4-FFF2-40B4-BE49-F238E27FC236}">
                <a16:creationId xmlns:a16="http://schemas.microsoft.com/office/drawing/2014/main" id="{701304F7-65F6-4ABC-A214-9475FA2CB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658" y="2243027"/>
            <a:ext cx="1482689" cy="57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rgbClr val="CC00CC"/>
                </a:solidFill>
                <a:latin typeface="Arial" panose="020B0604020202020204" pitchFamily="34" charset="0"/>
              </a:rPr>
              <a:t>O   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</a:t>
            </a:r>
            <a:r>
              <a:rPr lang="en-US" altLang="en-US" sz="3200" b="1" dirty="0">
                <a:solidFill>
                  <a:srgbClr val="CC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3" name="Rectangle 60">
            <a:extLst>
              <a:ext uri="{FF2B5EF4-FFF2-40B4-BE49-F238E27FC236}">
                <a16:creationId xmlns:a16="http://schemas.microsoft.com/office/drawing/2014/main" id="{7B4100A9-72C1-428E-82A7-A183382DB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8" y="5435025"/>
            <a:ext cx="93021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4. Add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BY</a:t>
            </a:r>
            <a:r>
              <a:rPr lang="en-US" altLang="en-US" sz="2000" dirty="0">
                <a:latin typeface="Arial" panose="020B0604020202020204" pitchFamily="34" charset="0"/>
              </a:rPr>
              <a:t> into Passive Sentence</a:t>
            </a:r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3473EB4E-A5AC-4D80-A194-F63F74F4C7A6}"/>
              </a:ext>
            </a:extLst>
          </p:cNvPr>
          <p:cNvSpPr/>
          <p:nvPr/>
        </p:nvSpPr>
        <p:spPr bwMode="auto">
          <a:xfrm>
            <a:off x="7057864" y="2744121"/>
            <a:ext cx="203308" cy="478864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21E7DC21-4697-4B79-8B4E-51FFD3379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527" y="2235607"/>
            <a:ext cx="827267" cy="5334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M</a:t>
            </a:r>
            <a:r>
              <a:rPr lang="en-US" altLang="en-US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 P</a:t>
            </a:r>
            <a:r>
              <a:rPr lang="en-US" altLang="en-US" sz="280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7" name="Rectangle 60">
            <a:extLst>
              <a:ext uri="{FF2B5EF4-FFF2-40B4-BE49-F238E27FC236}">
                <a16:creationId xmlns:a16="http://schemas.microsoft.com/office/drawing/2014/main" id="{2D59E9EE-9780-4E86-8E9C-3E5D1EEE5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13" y="5883947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5. Change </a:t>
            </a:r>
            <a:r>
              <a:rPr lang="en-US" altLang="en-US" sz="2000" b="1" dirty="0">
                <a:solidFill>
                  <a:srgbClr val="CC00C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dirty="0">
                <a:latin typeface="Arial" panose="020B0604020202020204" pitchFamily="34" charset="0"/>
              </a:rPr>
              <a:t> (in active sentence) 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000" b="1" dirty="0">
                <a:solidFill>
                  <a:srgbClr val="CC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 (in passive sentence)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C486C8-9D08-4A9D-B8FE-A31A2A277185}"/>
              </a:ext>
            </a:extLst>
          </p:cNvPr>
          <p:cNvCxnSpPr>
            <a:cxnSpLocks/>
          </p:cNvCxnSpPr>
          <p:nvPr/>
        </p:nvCxnSpPr>
        <p:spPr bwMode="auto">
          <a:xfrm>
            <a:off x="4000500" y="1373521"/>
            <a:ext cx="3543300" cy="1009104"/>
          </a:xfrm>
          <a:prstGeom prst="straightConnector1">
            <a:avLst/>
          </a:prstGeom>
          <a:ln w="28575">
            <a:solidFill>
              <a:srgbClr val="CC00CC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Rectangle 4">
            <a:extLst>
              <a:ext uri="{FF2B5EF4-FFF2-40B4-BE49-F238E27FC236}">
                <a16:creationId xmlns:a16="http://schemas.microsoft.com/office/drawing/2014/main" id="{C015185E-2ECD-4960-B318-48979A25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368" y="2288068"/>
            <a:ext cx="7332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BY</a:t>
            </a:r>
            <a:r>
              <a:rPr lang="en-US" altLang="en-US" sz="280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902C2A5-3FD9-4603-9DDF-FBBAF35F5609}"/>
              </a:ext>
            </a:extLst>
          </p:cNvPr>
          <p:cNvCxnSpPr>
            <a:cxnSpLocks/>
          </p:cNvCxnSpPr>
          <p:nvPr/>
        </p:nvCxnSpPr>
        <p:spPr bwMode="auto">
          <a:xfrm flipH="1">
            <a:off x="6382606" y="1474693"/>
            <a:ext cx="773299" cy="6649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4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58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4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7" presetClass="emph" presetSubtype="0" repeatCount="104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7" presetClass="emph" presetSubtype="0" repeatCount="104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6" grpId="0"/>
      <p:bldP spid="545840" grpId="0"/>
      <p:bldP spid="545851" grpId="0"/>
      <p:bldP spid="545852" grpId="0" build="p"/>
      <p:bldP spid="16" grpId="0"/>
      <p:bldP spid="17" grpId="0"/>
      <p:bldP spid="2" grpId="0" animBg="1"/>
      <p:bldP spid="19" grpId="0"/>
      <p:bldP spid="5" grpId="0" animBg="1"/>
      <p:bldP spid="5" grpId="1" animBg="1"/>
      <p:bldP spid="23" grpId="0"/>
      <p:bldP spid="29" grpId="0"/>
      <p:bldP spid="33" grpId="0" build="p"/>
      <p:bldP spid="34" grpId="0" animBg="1"/>
      <p:bldP spid="34" grpId="1" animBg="1"/>
      <p:bldP spid="36" grpId="0" animBg="1"/>
      <p:bldP spid="37" grpId="0" build="p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6" name="Rectangle 4">
            <a:extLst>
              <a:ext uri="{FF2B5EF4-FFF2-40B4-BE49-F238E27FC236}">
                <a16:creationId xmlns:a16="http://schemas.microsoft.com/office/drawing/2014/main" id="{C4F05021-A084-40CA-8800-A6B874F1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0472" y="685800"/>
            <a:ext cx="321467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000" b="1" u="sng" dirty="0">
                <a:solidFill>
                  <a:srgbClr val="0000CC"/>
                </a:solidFill>
                <a:latin typeface="Arial" panose="020B0604020202020204" pitchFamily="34" charset="0"/>
              </a:rPr>
              <a:t>/ Present simple tense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00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45797" name="Rectangle 5">
            <a:extLst>
              <a:ext uri="{FF2B5EF4-FFF2-40B4-BE49-F238E27FC236}">
                <a16:creationId xmlns:a16="http://schemas.microsoft.com/office/drawing/2014/main" id="{8F302321-F992-43F8-9077-DE9350E7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827139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Arial" panose="020B0604020202020204" pitchFamily="34" charset="0"/>
              </a:rPr>
              <a:t>Active :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dirty="0">
                <a:latin typeface="Arial" panose="020B0604020202020204" pitchFamily="34" charset="0"/>
              </a:rPr>
              <a:t>  + V</a:t>
            </a:r>
            <a:r>
              <a:rPr lang="en-US" altLang="en-US" sz="2000" baseline="-25000" dirty="0">
                <a:highlight>
                  <a:srgbClr val="FFFF00"/>
                </a:highlight>
                <a:latin typeface="Arial" panose="020B0604020202020204" pitchFamily="34" charset="0"/>
              </a:rPr>
              <a:t>-Bare</a:t>
            </a:r>
            <a:r>
              <a:rPr lang="en-US" altLang="en-US" sz="2000" dirty="0">
                <a:latin typeface="Arial" panose="020B0604020202020204" pitchFamily="34" charset="0"/>
              </a:rPr>
              <a:t>/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000" baseline="-25000" dirty="0">
                <a:solidFill>
                  <a:srgbClr val="0000CC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="1" baseline="-25000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s/-es</a:t>
            </a:r>
            <a:r>
              <a:rPr lang="en-US" altLang="en-US" sz="2000" baseline="-25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+  </a:t>
            </a:r>
            <a:r>
              <a:rPr lang="en-US" altLang="en-US" sz="2000" u="sng" dirty="0">
                <a:solidFill>
                  <a:srgbClr val="FF9966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000" u="sng" dirty="0">
                <a:solidFill>
                  <a:srgbClr val="CC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45805" name="Rectangle 13">
            <a:extLst>
              <a:ext uri="{FF2B5EF4-FFF2-40B4-BE49-F238E27FC236}">
                <a16:creationId xmlns:a16="http://schemas.microsoft.com/office/drawing/2014/main" id="{B73E06A0-0F42-41D1-AB90-8AB27DAE0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246239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u="sng" dirty="0">
                <a:latin typeface="Arial" panose="020B0604020202020204" pitchFamily="34" charset="0"/>
              </a:rPr>
              <a:t>Passive</a:t>
            </a:r>
            <a:r>
              <a:rPr lang="en-US" altLang="en-US" sz="2000" b="1" dirty="0">
                <a:latin typeface="Arial" panose="020B0604020202020204" pitchFamily="34" charset="0"/>
              </a:rPr>
              <a:t>: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9966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000" dirty="0">
                <a:latin typeface="Arial" panose="020B0604020202020204" pitchFamily="34" charset="0"/>
              </a:rPr>
              <a:t> +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</a:t>
            </a:r>
            <a:r>
              <a:rPr lang="en-US" altLang="en-US" sz="2000" dirty="0">
                <a:latin typeface="Arial" panose="020B0604020202020204" pitchFamily="34" charset="0"/>
              </a:rPr>
              <a:t>+  V</a:t>
            </a:r>
            <a:r>
              <a:rPr lang="en-US" altLang="en-US" sz="2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/</a:t>
            </a:r>
            <a:r>
              <a:rPr lang="en-US" altLang="en-US" sz="2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ed</a:t>
            </a:r>
            <a:r>
              <a:rPr lang="en-US" altLang="en-US" sz="2000" dirty="0">
                <a:latin typeface="Arial" panose="020B0604020202020204" pitchFamily="34" charset="0"/>
              </a:rPr>
              <a:t> + </a:t>
            </a:r>
            <a:r>
              <a:rPr lang="en-US" altLang="en-US" sz="2000" b="1" dirty="0">
                <a:latin typeface="Arial" panose="020B0604020202020204" pitchFamily="34" charset="0"/>
              </a:rPr>
              <a:t>by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800" dirty="0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545809" name="Rectangle 17">
            <a:extLst>
              <a:ext uri="{FF2B5EF4-FFF2-40B4-BE49-F238E27FC236}">
                <a16:creationId xmlns:a16="http://schemas.microsoft.com/office/drawing/2014/main" id="{7260D236-E482-4087-8F2F-E5CA84554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" y="1880420"/>
            <a:ext cx="29619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2/ P</a:t>
            </a:r>
            <a:r>
              <a:rPr lang="en-US" altLang="en-US" sz="2000" b="1" u="sng" dirty="0">
                <a:solidFill>
                  <a:srgbClr val="0000CC"/>
                </a:solidFill>
                <a:latin typeface="Arial" panose="020B0604020202020204" pitchFamily="34" charset="0"/>
              </a:rPr>
              <a:t>ast simple tense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00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45842" name="Rectangle 50">
            <a:extLst>
              <a:ext uri="{FF2B5EF4-FFF2-40B4-BE49-F238E27FC236}">
                <a16:creationId xmlns:a16="http://schemas.microsoft.com/office/drawing/2014/main" id="{3999C7FE-A093-4884-AC3A-255B7F40E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819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3/ Present perfect tense</a:t>
            </a: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06" name="Rectangle 38">
            <a:extLst>
              <a:ext uri="{FF2B5EF4-FFF2-40B4-BE49-F238E27FC236}">
                <a16:creationId xmlns:a16="http://schemas.microsoft.com/office/drawing/2014/main" id="{6B3ECADD-9CD7-4AA5-8EE4-DA4A06C42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246" y="101025"/>
            <a:ext cx="6203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</a:rPr>
              <a:t>Notes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TO BE </a:t>
            </a:r>
            <a:r>
              <a:rPr lang="en-US" altLang="en-US" sz="3200" b="1" dirty="0">
                <a:solidFill>
                  <a:srgbClr val="FF0000"/>
                </a:solidFill>
              </a:rPr>
              <a:t>in </a:t>
            </a:r>
            <a:r>
              <a:rPr lang="en-US" altLang="en-US" sz="32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Passive sentences</a:t>
            </a:r>
            <a:endParaRPr lang="vi-VN" alt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ABF350C-8FC7-46BE-A6F6-0DD420155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696" y="4511625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 4/ </a:t>
            </a:r>
            <a:r>
              <a:rPr lang="en-US" altLang="en-US" b="1" dirty="0">
                <a:solidFill>
                  <a:srgbClr val="C00000"/>
                </a:solidFill>
              </a:rPr>
              <a:t>Modal Verbs, Have to, Be going to</a:t>
            </a:r>
            <a:r>
              <a:rPr lang="en-US" altLang="en-US" b="1" dirty="0">
                <a:solidFill>
                  <a:srgbClr val="0000CC"/>
                </a:solidFill>
              </a:rPr>
              <a:t>:</a:t>
            </a:r>
          </a:p>
          <a:p>
            <a:pPr algn="l" eaLnBrk="1" hangingPunct="1">
              <a:spcBef>
                <a:spcPct val="20000"/>
              </a:spcBef>
            </a:pPr>
            <a:endParaRPr lang="en-US" altLang="en-US" b="1" dirty="0">
              <a:solidFill>
                <a:srgbClr val="0000CC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4677378-64EA-4497-8D63-16BCCB168D4A}"/>
              </a:ext>
            </a:extLst>
          </p:cNvPr>
          <p:cNvSpPr/>
          <p:nvPr/>
        </p:nvSpPr>
        <p:spPr bwMode="auto">
          <a:xfrm>
            <a:off x="5161321" y="1192314"/>
            <a:ext cx="152400" cy="24826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C3666601-C207-47C1-8012-40BC1AC33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907" y="1447799"/>
            <a:ext cx="1638300" cy="38100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is / are / am</a:t>
            </a:r>
            <a:endParaRPr lang="en-US" altLang="en-US" sz="3800" dirty="0">
              <a:latin typeface="Garamond" panose="02020404030301010803" pitchFamily="18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664C61E-8891-4DBF-A1FC-795AC7413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33600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Arial" panose="020B0604020202020204" pitchFamily="34" charset="0"/>
              </a:rPr>
              <a:t>Active :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dirty="0">
                <a:latin typeface="Arial" panose="020B0604020202020204" pitchFamily="34" charset="0"/>
              </a:rPr>
              <a:t>  + 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V-</a:t>
            </a:r>
            <a:r>
              <a:rPr lang="en-US" altLang="en-US" sz="2000" b="1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ed/-2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+  </a:t>
            </a:r>
            <a:r>
              <a:rPr lang="en-US" altLang="en-US" sz="2000" u="sng" dirty="0">
                <a:solidFill>
                  <a:srgbClr val="FF9966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000" u="sng" dirty="0">
                <a:solidFill>
                  <a:srgbClr val="CC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009F670-4292-4A70-8D66-B2F40DA54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527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u="sng" dirty="0">
                <a:latin typeface="Arial" panose="020B0604020202020204" pitchFamily="34" charset="0"/>
              </a:rPr>
              <a:t>Passive</a:t>
            </a:r>
            <a:r>
              <a:rPr lang="en-US" altLang="en-US" sz="2000" b="1" dirty="0">
                <a:latin typeface="Arial" panose="020B0604020202020204" pitchFamily="34" charset="0"/>
              </a:rPr>
              <a:t>: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9966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000" dirty="0">
                <a:latin typeface="Arial" panose="020B0604020202020204" pitchFamily="34" charset="0"/>
              </a:rPr>
              <a:t> +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</a:t>
            </a:r>
            <a:r>
              <a:rPr lang="en-US" altLang="en-US" sz="2000" dirty="0">
                <a:latin typeface="Arial" panose="020B0604020202020204" pitchFamily="34" charset="0"/>
              </a:rPr>
              <a:t>+  V</a:t>
            </a:r>
            <a:r>
              <a:rPr lang="en-US" altLang="en-US" sz="2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/</a:t>
            </a:r>
            <a:r>
              <a:rPr lang="en-US" altLang="en-US" sz="2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ed</a:t>
            </a:r>
            <a:r>
              <a:rPr lang="en-US" altLang="en-US" sz="2000" dirty="0">
                <a:latin typeface="Arial" panose="020B0604020202020204" pitchFamily="34" charset="0"/>
              </a:rPr>
              <a:t> + </a:t>
            </a:r>
            <a:r>
              <a:rPr lang="en-US" altLang="en-US" sz="2000" b="1" dirty="0">
                <a:latin typeface="Arial" panose="020B0604020202020204" pitchFamily="34" charset="0"/>
              </a:rPr>
              <a:t>by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800" dirty="0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00EF8D5-8D49-4A5D-B3B9-7E6955AE82E4}"/>
              </a:ext>
            </a:extLst>
          </p:cNvPr>
          <p:cNvSpPr/>
          <p:nvPr/>
        </p:nvSpPr>
        <p:spPr bwMode="auto">
          <a:xfrm>
            <a:off x="4724400" y="2470353"/>
            <a:ext cx="152400" cy="24826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93E5A1D-B900-47C0-944E-622B182D1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907" y="2754260"/>
            <a:ext cx="1521093" cy="38100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was / were</a:t>
            </a:r>
            <a:endParaRPr lang="en-US" altLang="en-US" sz="3800" dirty="0">
              <a:latin typeface="Garamond" panose="02020404030301010803" pitchFamily="18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DC90A002-D5C9-4FEA-B32E-1AB8FB571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505200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Arial" panose="020B0604020202020204" pitchFamily="34" charset="0"/>
              </a:rPr>
              <a:t>Active :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dirty="0">
                <a:latin typeface="Arial" panose="020B0604020202020204" pitchFamily="34" charset="0"/>
              </a:rPr>
              <a:t>  + </a:t>
            </a:r>
            <a:r>
              <a:rPr lang="en-US" altLang="en-US" sz="2000" b="1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have/has + V-</a:t>
            </a:r>
            <a:r>
              <a:rPr lang="en-US" altLang="en-US" sz="2000" b="1" baseline="30000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ed/3</a:t>
            </a:r>
            <a:r>
              <a:rPr lang="en-US" altLang="en-US" sz="2000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+  </a:t>
            </a:r>
            <a:r>
              <a:rPr lang="en-US" altLang="en-US" sz="2000" u="sng" dirty="0">
                <a:solidFill>
                  <a:srgbClr val="FF9966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000" u="sng" dirty="0">
                <a:solidFill>
                  <a:srgbClr val="CC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5A6646A3-A87C-479E-8D9F-D48CFAD6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924300"/>
            <a:ext cx="586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u="sng" dirty="0">
                <a:latin typeface="Arial" panose="020B0604020202020204" pitchFamily="34" charset="0"/>
              </a:rPr>
              <a:t>Passive</a:t>
            </a:r>
            <a:r>
              <a:rPr lang="en-US" altLang="en-US" sz="2000" b="1" dirty="0">
                <a:latin typeface="Arial" panose="020B0604020202020204" pitchFamily="34" charset="0"/>
              </a:rPr>
              <a:t>: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9966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000" dirty="0">
                <a:latin typeface="Arial" panose="020B0604020202020204" pitchFamily="34" charset="0"/>
              </a:rPr>
              <a:t> +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altLang="en-US" sz="2000" dirty="0">
                <a:latin typeface="Arial" panose="020B0604020202020204" pitchFamily="34" charset="0"/>
              </a:rPr>
              <a:t>+  V</a:t>
            </a:r>
            <a:r>
              <a:rPr lang="en-US" altLang="en-US" sz="2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/</a:t>
            </a:r>
            <a:r>
              <a:rPr lang="en-US" altLang="en-US" sz="2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ed</a:t>
            </a:r>
            <a:r>
              <a:rPr lang="en-US" altLang="en-US" sz="2000" dirty="0">
                <a:latin typeface="Arial" panose="020B0604020202020204" pitchFamily="34" charset="0"/>
              </a:rPr>
              <a:t> + </a:t>
            </a:r>
            <a:r>
              <a:rPr lang="en-US" altLang="en-US" sz="2000" b="1" dirty="0">
                <a:latin typeface="Arial" panose="020B0604020202020204" pitchFamily="34" charset="0"/>
              </a:rPr>
              <a:t>by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800" dirty="0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6209DFF-118E-4DB8-B741-581FD462909C}"/>
              </a:ext>
            </a:extLst>
          </p:cNvPr>
          <p:cNvSpPr/>
          <p:nvPr/>
        </p:nvSpPr>
        <p:spPr bwMode="auto">
          <a:xfrm>
            <a:off x="4953000" y="3841953"/>
            <a:ext cx="152400" cy="24826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DE4AAAB-EB89-4B04-B7DA-1E97BDB9A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506" y="4125860"/>
            <a:ext cx="2054494" cy="38100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have/ has been</a:t>
            </a:r>
            <a:endParaRPr lang="en-US" altLang="en-US" sz="3800" dirty="0">
              <a:latin typeface="Garamond" panose="02020404030301010803" pitchFamily="18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7BD3BD4D-F17A-4C18-9A96-02E403A5A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914" y="4934100"/>
            <a:ext cx="527767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Arial" panose="020B0604020202020204" pitchFamily="34" charset="0"/>
              </a:rPr>
              <a:t>Active :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dirty="0">
                <a:latin typeface="Arial" panose="020B0604020202020204" pitchFamily="34" charset="0"/>
              </a:rPr>
              <a:t>  + </a:t>
            </a:r>
            <a:r>
              <a:rPr lang="en-US" altLang="en-US" sz="2000" b="1" u="sng" dirty="0">
                <a:latin typeface="Arial" panose="020B0604020202020204" pitchFamily="34" charset="0"/>
              </a:rPr>
              <a:t>Modal V</a:t>
            </a:r>
            <a:r>
              <a:rPr lang="en-US" altLang="en-US" sz="2000" dirty="0">
                <a:latin typeface="Arial" panose="020B0604020202020204" pitchFamily="34" charset="0"/>
              </a:rPr>
              <a:t> +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0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-bare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+  </a:t>
            </a:r>
            <a:r>
              <a:rPr lang="en-US" altLang="en-US" sz="2000" u="sng" dirty="0">
                <a:solidFill>
                  <a:srgbClr val="FF9966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000" u="sng" dirty="0">
                <a:solidFill>
                  <a:srgbClr val="CC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42D7236-5921-47A0-933B-9514E536F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420954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u="sng" dirty="0">
                <a:latin typeface="Arial" panose="020B0604020202020204" pitchFamily="34" charset="0"/>
              </a:rPr>
              <a:t>Passive</a:t>
            </a:r>
            <a:r>
              <a:rPr lang="en-US" altLang="en-US" sz="2000" b="1" dirty="0">
                <a:latin typeface="Arial" panose="020B0604020202020204" pitchFamily="34" charset="0"/>
              </a:rPr>
              <a:t>: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9966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000" dirty="0">
                <a:latin typeface="Arial" panose="020B0604020202020204" pitchFamily="34" charset="0"/>
              </a:rPr>
              <a:t> +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</a:t>
            </a:r>
            <a:r>
              <a:rPr lang="en-US" altLang="en-US" sz="2000" dirty="0">
                <a:latin typeface="Arial" panose="020B0604020202020204" pitchFamily="34" charset="0"/>
              </a:rPr>
              <a:t>+  V</a:t>
            </a:r>
            <a:r>
              <a:rPr lang="en-US" altLang="en-US" sz="2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/</a:t>
            </a:r>
            <a:r>
              <a:rPr lang="en-US" altLang="en-US" sz="20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ed</a:t>
            </a:r>
            <a:r>
              <a:rPr lang="en-US" altLang="en-US" sz="2000" dirty="0">
                <a:latin typeface="Arial" panose="020B0604020202020204" pitchFamily="34" charset="0"/>
              </a:rPr>
              <a:t> + </a:t>
            </a:r>
            <a:r>
              <a:rPr lang="en-US" altLang="en-US" sz="2000" b="1" dirty="0">
                <a:latin typeface="Arial" panose="020B0604020202020204" pitchFamily="34" charset="0"/>
              </a:rPr>
              <a:t>by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800" dirty="0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FC75A6A-41FE-4B6A-B5DE-178F0C6AA119}"/>
              </a:ext>
            </a:extLst>
          </p:cNvPr>
          <p:cNvSpPr/>
          <p:nvPr/>
        </p:nvSpPr>
        <p:spPr bwMode="auto">
          <a:xfrm>
            <a:off x="4830631" y="5332151"/>
            <a:ext cx="178904" cy="24826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F4B31DE7-9B0F-4BCD-8C57-1D700D63A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641" y="5602848"/>
            <a:ext cx="1923222" cy="38100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Modal </a:t>
            </a:r>
            <a:r>
              <a:rPr lang="en-US" altLang="en-US" sz="2000" b="1" dirty="0">
                <a:latin typeface="Arial" panose="020B0604020202020204" pitchFamily="34" charset="0"/>
              </a:rPr>
              <a:t>V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+ BE</a:t>
            </a:r>
            <a:endParaRPr lang="en-US" altLang="en-US" sz="3800" dirty="0">
              <a:latin typeface="Garamond" panose="02020404030301010803" pitchFamily="18" charset="0"/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BCEC3D9B-42DC-45E2-8E02-52F03AD42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641" y="6071267"/>
            <a:ext cx="3780951" cy="381001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can/ could/will/ would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… + BE</a:t>
            </a:r>
            <a:endParaRPr lang="en-US" altLang="en-US" sz="3800" dirty="0">
              <a:latin typeface="Garamond" panose="02020404030301010803" pitchFamily="18" charset="0"/>
            </a:endParaRP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4F6D0FA6-2EDD-476D-87EC-7892D5DF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724" y="6497741"/>
            <a:ext cx="4841276" cy="381001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have/ has to // am/is/are  going to 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BE</a:t>
            </a:r>
            <a:endParaRPr lang="en-US" altLang="en-US" sz="3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98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5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4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6" grpId="0"/>
      <p:bldP spid="545809" grpId="0"/>
      <p:bldP spid="545842" grpId="0"/>
      <p:bldP spid="2" grpId="0" animBg="1"/>
      <p:bldP spid="2" grpId="1" animBg="1"/>
      <p:bldP spid="16" grpId="0" animBg="1"/>
      <p:bldP spid="20" grpId="0" animBg="1"/>
      <p:bldP spid="20" grpId="1" animBg="1"/>
      <p:bldP spid="21" grpId="0" animBg="1"/>
      <p:bldP spid="24" grpId="0" animBg="1"/>
      <p:bldP spid="24" grpId="1" animBg="1"/>
      <p:bldP spid="25" grpId="0" animBg="1"/>
      <p:bldP spid="28" grpId="0" animBg="1"/>
      <p:bldP spid="28" grpId="1" animBg="1"/>
      <p:bldP spid="29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5C90BE-2143-4052-8205-089717AC5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752"/>
              </p:ext>
            </p:extLst>
          </p:nvPr>
        </p:nvGraphicFramePr>
        <p:xfrm>
          <a:off x="228600" y="1219200"/>
          <a:ext cx="85344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77">
                  <a:extLst>
                    <a:ext uri="{9D8B030D-6E8A-4147-A177-3AD203B41FA5}">
                      <a16:colId xmlns:a16="http://schemas.microsoft.com/office/drawing/2014/main" val="318641550"/>
                    </a:ext>
                  </a:extLst>
                </a:gridCol>
                <a:gridCol w="2810068">
                  <a:extLst>
                    <a:ext uri="{9D8B030D-6E8A-4147-A177-3AD203B41FA5}">
                      <a16:colId xmlns:a16="http://schemas.microsoft.com/office/drawing/2014/main" val="263851020"/>
                    </a:ext>
                  </a:extLst>
                </a:gridCol>
                <a:gridCol w="644106">
                  <a:extLst>
                    <a:ext uri="{9D8B030D-6E8A-4147-A177-3AD203B41FA5}">
                      <a16:colId xmlns:a16="http://schemas.microsoft.com/office/drawing/2014/main" val="2110606351"/>
                    </a:ext>
                  </a:extLst>
                </a:gridCol>
                <a:gridCol w="2737449">
                  <a:extLst>
                    <a:ext uri="{9D8B030D-6E8A-4147-A177-3AD203B41FA5}">
                      <a16:colId xmlns:a16="http://schemas.microsoft.com/office/drawing/2014/main" val="3784472237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TENSES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FORM OF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=&gt;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TO 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33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Present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V</a:t>
                      </a:r>
                      <a:r>
                        <a:rPr lang="en-US" sz="2000" b="1" baseline="-25000" dirty="0"/>
                        <a:t>-Bare</a:t>
                      </a:r>
                      <a:r>
                        <a:rPr lang="en-US" sz="2000" b="1" baseline="0" dirty="0"/>
                        <a:t>/</a:t>
                      </a:r>
                      <a:r>
                        <a:rPr lang="en-US" sz="2000" b="1" dirty="0"/>
                        <a:t>V</a:t>
                      </a:r>
                      <a:r>
                        <a:rPr lang="en-US" sz="2000" b="1" baseline="30000" dirty="0"/>
                        <a:t>-S/ES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=&gt;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am/ is/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62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Past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</a:t>
                      </a:r>
                      <a:r>
                        <a:rPr lang="en-US" sz="2000" b="1" baseline="30000" dirty="0"/>
                        <a:t>-ED/2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=&gt;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was/ were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0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Future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WILL/ SHALL +V</a:t>
                      </a:r>
                      <a:r>
                        <a:rPr lang="en-US" sz="2000" b="1" baseline="-25000" dirty="0"/>
                        <a:t>-Bare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=&gt;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will 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43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Past 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WAS/ WERE +V</a:t>
                      </a:r>
                      <a:r>
                        <a:rPr lang="en-US" sz="2000" b="1" baseline="30000" dirty="0"/>
                        <a:t>-ING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=&gt;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was/ were 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03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Present 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AM/ IS/ ARE +V</a:t>
                      </a:r>
                      <a:r>
                        <a:rPr lang="en-US" sz="2000" b="1" baseline="30000" dirty="0"/>
                        <a:t>-ING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=&gt;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am/ is/ are 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88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Future 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WILL BE + V</a:t>
                      </a:r>
                      <a:r>
                        <a:rPr lang="en-US" sz="2000" b="1" baseline="30000" dirty="0"/>
                        <a:t>-ING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=&gt;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will be 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3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Past 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HAD + V</a:t>
                      </a:r>
                      <a:r>
                        <a:rPr lang="en-US" sz="2000" b="1" baseline="30000" dirty="0"/>
                        <a:t>ED/3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=&gt;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had been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1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/>
                        <a:t>Present Perfect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HAVE/ HAS + V</a:t>
                      </a:r>
                      <a:r>
                        <a:rPr lang="en-US" sz="2000" b="1" baseline="30000" dirty="0"/>
                        <a:t>ED/3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=&gt;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have/ has been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Future 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WILL HAVE + V</a:t>
                      </a:r>
                      <a:r>
                        <a:rPr lang="en-US" sz="2000" b="1" baseline="30000" dirty="0"/>
                        <a:t>ED/3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=&gt;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will have been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11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55808"/>
                  </a:ext>
                </a:extLst>
              </a:tr>
            </a:tbl>
          </a:graphicData>
        </a:graphic>
      </p:graphicFrame>
      <p:sp>
        <p:nvSpPr>
          <p:cNvPr id="4" name="Rectangle 38">
            <a:extLst>
              <a:ext uri="{FF2B5EF4-FFF2-40B4-BE49-F238E27FC236}">
                <a16:creationId xmlns:a16="http://schemas.microsoft.com/office/drawing/2014/main" id="{BC6047BF-FB79-4B7D-970A-3C687F849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08002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FF0000"/>
                </a:solidFill>
              </a:rPr>
              <a:t>Notes</a:t>
            </a:r>
            <a:r>
              <a:rPr lang="en-US" altLang="en-US" sz="2800" b="1" dirty="0">
                <a:solidFill>
                  <a:srgbClr val="FF0000"/>
                </a:solidFill>
              </a:rPr>
              <a:t>: 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TO BE </a:t>
            </a:r>
            <a:r>
              <a:rPr lang="en-US" altLang="en-US" sz="2800" b="1" dirty="0">
                <a:solidFill>
                  <a:srgbClr val="FF0000"/>
                </a:solidFill>
              </a:rPr>
              <a:t>in </a:t>
            </a:r>
            <a:r>
              <a:rPr lang="en-US" altLang="en-US" sz="28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Passive sentences</a:t>
            </a:r>
            <a:endParaRPr lang="vi-VN" alt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6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62F19D-B400-4DAD-AE50-D169E66F2C31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B03F7851-A173-4ACC-B290-62CC2B924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65" y="1499421"/>
            <a:ext cx="93726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i="1" dirty="0"/>
              <a:t>a. They  </a:t>
            </a:r>
            <a:r>
              <a:rPr lang="en-US" altLang="en-US" i="1" dirty="0">
                <a:solidFill>
                  <a:srgbClr val="FF0066"/>
                </a:solidFill>
                <a:highlight>
                  <a:srgbClr val="FFFF00"/>
                </a:highlight>
              </a:rPr>
              <a:t>made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/>
              <a:t>jean cloth completely from cotton in the 18</a:t>
            </a:r>
            <a:r>
              <a:rPr lang="en-US" altLang="en-US" i="1" baseline="30000" dirty="0"/>
              <a:t>th</a:t>
            </a:r>
            <a:r>
              <a:rPr lang="en-US" altLang="en-US" i="1" dirty="0"/>
              <a:t> century.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i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i="1" dirty="0"/>
              <a:t>Jean cloth…..</a:t>
            </a:r>
            <a:endParaRPr lang="en-US" altLang="en-US" sz="2000" i="1" dirty="0"/>
          </a:p>
          <a:p>
            <a:pPr algn="l" eaLnBrk="1" hangingPunct="1">
              <a:spcBef>
                <a:spcPct val="50000"/>
              </a:spcBef>
            </a:pPr>
            <a:r>
              <a:rPr lang="en-US" altLang="en-US" i="1" dirty="0"/>
              <a:t>b. They </a:t>
            </a:r>
            <a:r>
              <a:rPr lang="en-US" altLang="en-US" i="1" dirty="0">
                <a:solidFill>
                  <a:srgbClr val="FF0000"/>
                </a:solidFill>
                <a:highlight>
                  <a:srgbClr val="FFFF00"/>
                </a:highlight>
              </a:rPr>
              <a:t>grow</a:t>
            </a:r>
            <a:r>
              <a:rPr lang="en-US" altLang="en-US" i="1" dirty="0"/>
              <a:t> rice in tropical countries.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/>
              <a:t>Rice…….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i="1" dirty="0"/>
              <a:t>c. They </a:t>
            </a:r>
            <a:r>
              <a:rPr lang="en-US" altLang="en-US" i="1" dirty="0">
                <a:solidFill>
                  <a:srgbClr val="FF0000"/>
                </a:solidFill>
                <a:highlight>
                  <a:srgbClr val="FFFF00"/>
                </a:highlight>
              </a:rPr>
              <a:t>will</a:t>
            </a:r>
            <a:r>
              <a:rPr lang="en-US" altLang="en-US" i="1" dirty="0"/>
              <a:t> produce five million bottles of champagne in France next year.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i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i="1" dirty="0">
                <a:solidFill>
                  <a:schemeClr val="bg1"/>
                </a:solidFill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Five million bottles of champagne</a:t>
            </a:r>
            <a:r>
              <a:rPr lang="en-US" altLang="en-US" i="1" dirty="0">
                <a:solidFill>
                  <a:schemeClr val="bg1"/>
                </a:solidFill>
              </a:rPr>
              <a:t>…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i="1" dirty="0"/>
              <a:t>d. They </a:t>
            </a:r>
            <a:r>
              <a:rPr lang="en-US" altLang="en-US" i="1" dirty="0">
                <a:solidFill>
                  <a:srgbClr val="FF0066"/>
                </a:solidFill>
                <a:highlight>
                  <a:srgbClr val="FFFF00"/>
                </a:highlight>
              </a:rPr>
              <a:t>have just introduced </a:t>
            </a:r>
            <a:r>
              <a:rPr lang="en-US" altLang="en-US" i="1" dirty="0"/>
              <a:t>a new style of jeans in the USA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i="1" dirty="0"/>
              <a:t>A new style of jeans……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i="1" dirty="0"/>
              <a:t>e. They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>
                <a:solidFill>
                  <a:srgbClr val="FF0066"/>
                </a:solidFill>
                <a:highlight>
                  <a:srgbClr val="FFFF00"/>
                </a:highlight>
              </a:rPr>
              <a:t>have built </a:t>
            </a:r>
            <a:r>
              <a:rPr lang="en-US" altLang="en-US" i="1" dirty="0"/>
              <a:t>two departments store this year..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i="1" dirty="0">
                <a:sym typeface="Wingdings" panose="05000000000000000000" pitchFamily="2" charset="2"/>
              </a:rPr>
              <a:t> Two department stores</a:t>
            </a:r>
            <a:r>
              <a:rPr lang="en-US" altLang="en-US" i="1" dirty="0"/>
              <a:t> …..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000" b="1" dirty="0">
              <a:solidFill>
                <a:srgbClr val="FFFF00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FF00"/>
                </a:solidFill>
              </a:rPr>
              <a:t>	</a:t>
            </a:r>
            <a:r>
              <a:rPr lang="en-US" altLang="en-US" sz="2000" dirty="0"/>
              <a:t>	   </a:t>
            </a:r>
          </a:p>
        </p:txBody>
      </p:sp>
      <p:sp>
        <p:nvSpPr>
          <p:cNvPr id="9219" name="Text Box 17">
            <a:extLst>
              <a:ext uri="{FF2B5EF4-FFF2-40B4-BE49-F238E27FC236}">
                <a16:creationId xmlns:a16="http://schemas.microsoft.com/office/drawing/2014/main" id="{1B5FB307-2454-42DF-9B2F-395CA577E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879475"/>
            <a:ext cx="534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50" name="Text Box 46">
            <a:extLst>
              <a:ext uri="{FF2B5EF4-FFF2-40B4-BE49-F238E27FC236}">
                <a16:creationId xmlns:a16="http://schemas.microsoft.com/office/drawing/2014/main" id="{671FB975-A6FD-40A2-8A5D-82DFDBD5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12921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  <a:highlight>
                  <a:srgbClr val="FFFF00"/>
                </a:highlight>
              </a:rPr>
              <a:t>was </a:t>
            </a:r>
            <a:r>
              <a:rPr lang="en-US" altLang="en-US" b="1" dirty="0">
                <a:solidFill>
                  <a:srgbClr val="FF0066"/>
                </a:solidFill>
                <a:highlight>
                  <a:srgbClr val="FFFFCC"/>
                </a:highlight>
              </a:rPr>
              <a:t>made completely from cotton in the 18</a:t>
            </a:r>
            <a:r>
              <a:rPr lang="en-US" altLang="en-US" b="1" baseline="30000" dirty="0">
                <a:solidFill>
                  <a:srgbClr val="FF0066"/>
                </a:solidFill>
                <a:highlight>
                  <a:srgbClr val="FFFFCC"/>
                </a:highlight>
              </a:rPr>
              <a:t>th</a:t>
            </a:r>
            <a:r>
              <a:rPr lang="en-US" altLang="en-US" b="1" dirty="0">
                <a:solidFill>
                  <a:srgbClr val="FF0066"/>
                </a:solidFill>
                <a:highlight>
                  <a:srgbClr val="FFFFCC"/>
                </a:highlight>
              </a:rPr>
              <a:t> century</a:t>
            </a:r>
          </a:p>
        </p:txBody>
      </p:sp>
      <p:sp>
        <p:nvSpPr>
          <p:cNvPr id="21551" name="Text Box 47">
            <a:extLst>
              <a:ext uri="{FF2B5EF4-FFF2-40B4-BE49-F238E27FC236}">
                <a16:creationId xmlns:a16="http://schemas.microsoft.com/office/drawing/2014/main" id="{33573461-980A-46CC-846F-848B79E48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24" y="3118969"/>
            <a:ext cx="4059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  <a:highlight>
                  <a:srgbClr val="FFFF00"/>
                </a:highlight>
              </a:rPr>
              <a:t>is</a:t>
            </a:r>
            <a:r>
              <a:rPr lang="en-US" altLang="en-US" b="1" dirty="0">
                <a:solidFill>
                  <a:srgbClr val="FF0066"/>
                </a:solidFill>
                <a:highlight>
                  <a:srgbClr val="FFFFCC"/>
                </a:highlight>
              </a:rPr>
              <a:t> grown in tropical countries.</a:t>
            </a:r>
          </a:p>
        </p:txBody>
      </p:sp>
      <p:sp>
        <p:nvSpPr>
          <p:cNvPr id="21552" name="Text Box 48">
            <a:extLst>
              <a:ext uri="{FF2B5EF4-FFF2-40B4-BE49-F238E27FC236}">
                <a16:creationId xmlns:a16="http://schemas.microsoft.com/office/drawing/2014/main" id="{9775AAC6-B536-4AD3-8FA0-E9B692BA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910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  <a:highlight>
                  <a:srgbClr val="FFFF00"/>
                </a:highlight>
              </a:rPr>
              <a:t>will be </a:t>
            </a:r>
            <a:r>
              <a:rPr lang="en-US" altLang="en-US" b="1" dirty="0">
                <a:solidFill>
                  <a:srgbClr val="FF0066"/>
                </a:solidFill>
                <a:highlight>
                  <a:srgbClr val="FFFFCC"/>
                </a:highlight>
              </a:rPr>
              <a:t>produced in France next year.</a:t>
            </a:r>
          </a:p>
        </p:txBody>
      </p:sp>
      <p:sp>
        <p:nvSpPr>
          <p:cNvPr id="21553" name="Text Box 49">
            <a:extLst>
              <a:ext uri="{FF2B5EF4-FFF2-40B4-BE49-F238E27FC236}">
                <a16:creationId xmlns:a16="http://schemas.microsoft.com/office/drawing/2014/main" id="{AB91857F-73A3-46AE-997A-B1A15CF3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261464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  <a:highlight>
                  <a:srgbClr val="FFFF00"/>
                </a:highlight>
              </a:rPr>
              <a:t>has just been </a:t>
            </a:r>
            <a:r>
              <a:rPr lang="en-US" altLang="en-US" b="1" dirty="0">
                <a:solidFill>
                  <a:srgbClr val="FF0066"/>
                </a:solidFill>
                <a:highlight>
                  <a:srgbClr val="FFFFCC"/>
                </a:highlight>
              </a:rPr>
              <a:t>introduced in the USA</a:t>
            </a:r>
          </a:p>
        </p:txBody>
      </p:sp>
      <p:sp>
        <p:nvSpPr>
          <p:cNvPr id="21554" name="Text Box 50">
            <a:extLst>
              <a:ext uri="{FF2B5EF4-FFF2-40B4-BE49-F238E27FC236}">
                <a16:creationId xmlns:a16="http://schemas.microsoft.com/office/drawing/2014/main" id="{4E8C4BB6-F1AE-476F-A626-6EB681F0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40795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  <a:highlight>
                  <a:srgbClr val="FFFF00"/>
                </a:highlight>
              </a:rPr>
              <a:t>have been </a:t>
            </a:r>
            <a:r>
              <a:rPr lang="en-US" altLang="en-US" b="1" dirty="0">
                <a:solidFill>
                  <a:srgbClr val="FF0066"/>
                </a:solidFill>
                <a:highlight>
                  <a:srgbClr val="FFFFCC"/>
                </a:highlight>
              </a:rPr>
              <a:t>built this year.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53DEFED0-79E9-4A08-9F9C-F6ED9DB1F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" y="470479"/>
            <a:ext cx="937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ACTIVITY 4</a:t>
            </a:r>
            <a:r>
              <a:rPr lang="en-US" altLang="en-US" sz="2800" b="1" dirty="0">
                <a:highlight>
                  <a:srgbClr val="FFFFFF"/>
                </a:highlight>
              </a:rPr>
              <a:t>: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FF"/>
                </a:highlight>
              </a:rPr>
              <a:t>Complete the second sentence with the same meaning with that of the first one. Use the passive form.</a:t>
            </a:r>
            <a:r>
              <a:rPr lang="en-US" altLang="en-US" b="1" i="1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en-US" altLang="en-US" sz="3200" b="1" dirty="0">
                <a:highlight>
                  <a:srgbClr val="FF00FF"/>
                </a:highlight>
              </a:rPr>
              <a:t> </a:t>
            </a:r>
            <a:r>
              <a:rPr lang="en-US" altLang="en-US" sz="2000" b="1" dirty="0">
                <a:highlight>
                  <a:srgbClr val="FF00FF"/>
                </a:highlight>
              </a:rPr>
              <a:t>Exercise 4 (p.21)</a:t>
            </a:r>
            <a:endParaRPr lang="vi-VN" altLang="en-US" sz="3200" b="1" i="1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156541-0F23-4227-8976-A6C6AE3CDB9B}"/>
              </a:ext>
            </a:extLst>
          </p:cNvPr>
          <p:cNvSpPr/>
          <p:nvPr/>
        </p:nvSpPr>
        <p:spPr bwMode="auto">
          <a:xfrm>
            <a:off x="76201" y="0"/>
            <a:ext cx="28956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highlight>
                  <a:srgbClr val="00FFFF"/>
                </a:highlight>
              </a:rPr>
              <a:t>II.</a:t>
            </a:r>
            <a:r>
              <a:rPr lang="en-US" altLang="en-US" sz="2400" b="1" u="sng" dirty="0" err="1">
                <a:solidFill>
                  <a:srgbClr val="FF0000"/>
                </a:solidFill>
                <a:highlight>
                  <a:srgbClr val="00FFFF"/>
                </a:highlight>
              </a:rPr>
              <a:t>The</a:t>
            </a:r>
            <a:r>
              <a:rPr lang="en-US" altLang="en-US" sz="2400" b="1" u="sng" dirty="0">
                <a:solidFill>
                  <a:srgbClr val="FF0000"/>
                </a:solidFill>
                <a:highlight>
                  <a:srgbClr val="00FFFF"/>
                </a:highlight>
              </a:rPr>
              <a:t> passive voice </a:t>
            </a:r>
            <a:endParaRPr lang="vi-VN" altLang="en-US" sz="2400" b="1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0" grpId="0"/>
      <p:bldP spid="21551" grpId="0"/>
      <p:bldP spid="21552" grpId="0"/>
      <p:bldP spid="21553" grpId="0"/>
      <p:bldP spid="215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A1854A9-998B-4459-A725-32F45D4B437D}"/>
              </a:ext>
            </a:extLst>
          </p:cNvPr>
          <p:cNvSpPr/>
          <p:nvPr/>
        </p:nvSpPr>
        <p:spPr bwMode="auto">
          <a:xfrm>
            <a:off x="685799" y="1086344"/>
            <a:ext cx="5955277" cy="894856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F26E9-7370-489F-BBE4-D59662BB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2A2B-82A2-47BF-A897-3338EAB38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18AD6-5BB9-4EA2-89A3-E009C13C4E0D}"/>
              </a:ext>
            </a:extLst>
          </p:cNvPr>
          <p:cNvSpPr/>
          <p:nvPr/>
        </p:nvSpPr>
        <p:spPr bwMode="auto">
          <a:xfrm>
            <a:off x="24581" y="14920"/>
            <a:ext cx="9144000" cy="6858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813ED778-9F31-465B-A002-702A6426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0" y="457200"/>
            <a:ext cx="933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ACTIVITY 5</a:t>
            </a:r>
            <a:r>
              <a:rPr lang="en-US" altLang="en-US" sz="2800" b="1" dirty="0">
                <a:highlight>
                  <a:srgbClr val="FFFFFF"/>
                </a:highlight>
              </a:rPr>
              <a:t>: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FF"/>
                </a:highlight>
              </a:rPr>
              <a:t>Change the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FF"/>
                </a:highlight>
              </a:rPr>
              <a:t>sentences from the active into the passive.  </a:t>
            </a:r>
            <a:r>
              <a:rPr lang="en-US" altLang="en-US" sz="2000" b="1" dirty="0">
                <a:highlight>
                  <a:srgbClr val="FF00FF"/>
                </a:highlight>
              </a:rPr>
              <a:t>Exercise 5 (p.21)</a:t>
            </a:r>
            <a:endParaRPr lang="vi-VN" altLang="en-US" sz="3200" b="1" i="1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83910-66C6-4DB0-ACC0-0F5E54A43503}"/>
              </a:ext>
            </a:extLst>
          </p:cNvPr>
          <p:cNvSpPr/>
          <p:nvPr/>
        </p:nvSpPr>
        <p:spPr bwMode="auto">
          <a:xfrm>
            <a:off x="76201" y="0"/>
            <a:ext cx="28956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highlight>
                  <a:srgbClr val="00FFFF"/>
                </a:highlight>
              </a:rPr>
              <a:t>II.</a:t>
            </a:r>
            <a:r>
              <a:rPr lang="en-US" altLang="en-US" sz="2400" b="1" u="sng" dirty="0" err="1">
                <a:solidFill>
                  <a:srgbClr val="FF0000"/>
                </a:solidFill>
                <a:highlight>
                  <a:srgbClr val="00FFFF"/>
                </a:highlight>
              </a:rPr>
              <a:t>The</a:t>
            </a:r>
            <a:r>
              <a:rPr lang="en-US" altLang="en-US" sz="2400" b="1" u="sng" dirty="0">
                <a:solidFill>
                  <a:srgbClr val="FF0000"/>
                </a:solidFill>
                <a:highlight>
                  <a:srgbClr val="00FFFF"/>
                </a:highlight>
              </a:rPr>
              <a:t> passive voice </a:t>
            </a:r>
            <a:endParaRPr lang="vi-VN" altLang="en-US" sz="2400" b="1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6E9A2BC-F8C8-4957-8DF2-EAB3392C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77" y="2209800"/>
            <a:ext cx="8903723" cy="432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AutoNum type="alphaLcPeriod"/>
            </a:pPr>
            <a:r>
              <a:rPr lang="en-US" altLang="en-US" dirty="0">
                <a:solidFill>
                  <a:srgbClr val="0066FF"/>
                </a:solidFill>
              </a:rPr>
              <a:t>We can solve the problem.</a:t>
            </a:r>
          </a:p>
          <a:p>
            <a:pPr marL="0" indent="0" algn="l" eaLnBrk="1" hangingPunct="1">
              <a:spcBef>
                <a:spcPct val="50000"/>
              </a:spcBef>
            </a:pPr>
            <a:endParaRPr lang="en-US" altLang="en-US" sz="900" dirty="0">
              <a:solidFill>
                <a:srgbClr val="0066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66FF"/>
                </a:solidFill>
              </a:rPr>
              <a:t>b. People should stop experiments on animals.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1050" dirty="0">
              <a:solidFill>
                <a:srgbClr val="0066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66FF"/>
                </a:solidFill>
              </a:rPr>
              <a:t>c. We might find life on another planet.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1200" dirty="0">
              <a:solidFill>
                <a:srgbClr val="0066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66FF"/>
                </a:solidFill>
              </a:rPr>
              <a:t>d. We have to improve all the schools in the city.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0066FF"/>
                </a:solidFill>
              </a:rPr>
              <a:t>	</a:t>
            </a:r>
            <a:endParaRPr lang="en-US" altLang="en-US" dirty="0">
              <a:solidFill>
                <a:srgbClr val="0066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66FF"/>
                </a:solidFill>
              </a:rPr>
              <a:t>e. They are going to build a new bridge in the area.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FF00"/>
                </a:solidFill>
              </a:rPr>
              <a:t>	- </a:t>
            </a:r>
            <a:r>
              <a:rPr lang="en-US" altLang="en-US" sz="2000" dirty="0"/>
              <a:t>	   </a:t>
            </a:r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47843ACD-F8FF-47B7-801C-D36709A06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00" y="2574476"/>
            <a:ext cx="5714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olidFill>
                  <a:srgbClr val="C00000"/>
                </a:solidFill>
              </a:rPr>
              <a:t>The problem can be solved by us.</a:t>
            </a:r>
          </a:p>
        </p:txBody>
      </p:sp>
      <p:sp>
        <p:nvSpPr>
          <p:cNvPr id="9" name="Text Box 51">
            <a:extLst>
              <a:ext uri="{FF2B5EF4-FFF2-40B4-BE49-F238E27FC236}">
                <a16:creationId xmlns:a16="http://schemas.microsoft.com/office/drawing/2014/main" id="{CB6AE53E-2499-44F5-A063-3CB478D7B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91909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b="1" dirty="0">
                <a:solidFill>
                  <a:srgbClr val="C00000"/>
                </a:solidFill>
              </a:rPr>
              <a:t>All the schools in the city have to be improved. </a:t>
            </a: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E8C637B1-3C06-40DD-932A-0F51D126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23" y="5806306"/>
            <a:ext cx="6853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olidFill>
                  <a:srgbClr val="C00000"/>
                </a:solidFill>
              </a:rPr>
              <a:t>A new bridge in the area is going to be built.</a:t>
            </a:r>
          </a:p>
        </p:txBody>
      </p:sp>
      <p:sp>
        <p:nvSpPr>
          <p:cNvPr id="11" name="Text Box 50">
            <a:extLst>
              <a:ext uri="{FF2B5EF4-FFF2-40B4-BE49-F238E27FC236}">
                <a16:creationId xmlns:a16="http://schemas.microsoft.com/office/drawing/2014/main" id="{95D8570B-FA38-4A1F-8346-BC4F47D4D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49" y="1086344"/>
            <a:ext cx="568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Eg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</a:rPr>
              <a:t>You must do the exercise carefully</a:t>
            </a: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C8B08BF4-2670-4133-BE6A-6B3AD51C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838" y="1475982"/>
            <a:ext cx="568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The exercise must be done carefully</a:t>
            </a:r>
            <a:r>
              <a:rPr lang="en-US" altLang="en-US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3" name="Text Box 50">
            <a:extLst>
              <a:ext uri="{FF2B5EF4-FFF2-40B4-BE49-F238E27FC236}">
                <a16:creationId xmlns:a16="http://schemas.microsoft.com/office/drawing/2014/main" id="{A6A7012B-C8A6-420A-8B0E-8724E44FE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52800"/>
            <a:ext cx="7298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olidFill>
                  <a:srgbClr val="C00000"/>
                </a:solidFill>
              </a:rPr>
              <a:t>Experiments on animals should be stopped.</a:t>
            </a:r>
          </a:p>
        </p:txBody>
      </p:sp>
      <p:sp>
        <p:nvSpPr>
          <p:cNvPr id="14" name="Text Box 50">
            <a:extLst>
              <a:ext uri="{FF2B5EF4-FFF2-40B4-BE49-F238E27FC236}">
                <a16:creationId xmlns:a16="http://schemas.microsoft.com/office/drawing/2014/main" id="{A23D0F76-1740-48C7-AFE8-5F2239CA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0335"/>
            <a:ext cx="7298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olidFill>
                  <a:srgbClr val="C00000"/>
                </a:solidFill>
              </a:rPr>
              <a:t>Life might be found on another planet.</a:t>
            </a:r>
          </a:p>
        </p:txBody>
      </p:sp>
    </p:spTree>
    <p:extLst>
      <p:ext uri="{BB962C8B-B14F-4D97-AF65-F5344CB8AC3E}">
        <p14:creationId xmlns:p14="http://schemas.microsoft.com/office/powerpoint/2010/main" val="20851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78.GIF">
            <a:extLst>
              <a:ext uri="{FF2B5EF4-FFF2-40B4-BE49-F238E27FC236}">
                <a16:creationId xmlns:a16="http://schemas.microsoft.com/office/drawing/2014/main" id="{1E39D3B6-149C-44C4-8B78-3E8EE770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94780-FC6B-41B1-94A7-BB4EFF3241BA}"/>
              </a:ext>
            </a:extLst>
          </p:cNvPr>
          <p:cNvSpPr txBox="1"/>
          <p:nvPr/>
        </p:nvSpPr>
        <p:spPr>
          <a:xfrm>
            <a:off x="1524000" y="1447800"/>
            <a:ext cx="6629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UNIT 2: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Clothing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A1C30-0F11-4709-B880-C9339D2138A0}"/>
              </a:ext>
            </a:extLst>
          </p:cNvPr>
          <p:cNvSpPr txBox="1"/>
          <p:nvPr/>
        </p:nvSpPr>
        <p:spPr>
          <a:xfrm>
            <a:off x="914400" y="2542456"/>
            <a:ext cx="274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Lesson 5: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E8674-5EC1-49A9-A397-C5502343ADDC}"/>
              </a:ext>
            </a:extLst>
          </p:cNvPr>
          <p:cNvSpPr txBox="1"/>
          <p:nvPr/>
        </p:nvSpPr>
        <p:spPr>
          <a:xfrm>
            <a:off x="3528448" y="2788678"/>
            <a:ext cx="4152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LANGUAGE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FFD9F-9B73-4D00-9251-304F88B9E9A3}"/>
              </a:ext>
            </a:extLst>
          </p:cNvPr>
          <p:cNvSpPr txBox="1"/>
          <p:nvPr/>
        </p:nvSpPr>
        <p:spPr>
          <a:xfrm>
            <a:off x="3603357" y="3198167"/>
            <a:ext cx="4152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(P. 19-21)</a:t>
            </a:r>
          </a:p>
        </p:txBody>
      </p:sp>
    </p:spTree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0" y="6858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+mn-ea"/>
                <a:cs typeface="+mn-cs"/>
              </a:rPr>
              <a:t>Homework :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3622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FFFF"/>
                </a:solidFill>
              </a:rPr>
              <a:t>- Do all exercises (1-2-3-4-5) on pages 19 – 21 again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FFFF"/>
                </a:solidFill>
              </a:rPr>
              <a:t>- Prepare for Unit 3: 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FFFF"/>
                </a:solidFill>
              </a:rPr>
              <a:t>      </a:t>
            </a:r>
            <a:r>
              <a:rPr lang="en-US" altLang="en-US" sz="3600" b="1" dirty="0">
                <a:solidFill>
                  <a:srgbClr val="FFFF00"/>
                </a:solidFill>
              </a:rPr>
              <a:t>Getting started – Listen &amp; read (p.22-23)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 descr="Recycled paper">
            <a:extLst>
              <a:ext uri="{FF2B5EF4-FFF2-40B4-BE49-F238E27FC236}">
                <a16:creationId xmlns:a16="http://schemas.microsoft.com/office/drawing/2014/main" id="{2E9CA6B0-326F-4A33-9C56-464FF007D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9" y="419100"/>
            <a:ext cx="8208962" cy="6019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8000" b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  <a:p>
            <a:r>
              <a:rPr lang="en-US" altLang="en-US" sz="8000" b="1" dirty="0">
                <a:solidFill>
                  <a:srgbClr val="FF00FF"/>
                </a:solidFill>
                <a:latin typeface="Monotype Corsiva" panose="03010101010201010101" pitchFamily="66" charset="0"/>
              </a:rPr>
              <a:t>GOODBYE</a:t>
            </a:r>
          </a:p>
          <a:p>
            <a:r>
              <a:rPr lang="en-US" altLang="en-US" sz="8000" b="1" dirty="0">
                <a:solidFill>
                  <a:srgbClr val="FF00FF"/>
                </a:solidFill>
                <a:latin typeface="Monotype Corsiva" panose="03010101010201010101" pitchFamily="66" charset="0"/>
              </a:rPr>
              <a:t> See you again.</a:t>
            </a:r>
            <a:endParaRPr lang="en-US" altLang="en-US" sz="15600" b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>
            <a:extLst>
              <a:ext uri="{FF2B5EF4-FFF2-40B4-BE49-F238E27FC236}">
                <a16:creationId xmlns:a16="http://schemas.microsoft.com/office/drawing/2014/main" id="{011B711F-3E15-4DEF-BBDF-940230ABA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52700" y="1102986"/>
            <a:ext cx="6096000" cy="609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Lesson 5: 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Language Focus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  <a:highlight>
                  <a:srgbClr val="FF00FF"/>
                </a:highlight>
                <a:latin typeface="Times New Roman" panose="02020603050405020304" pitchFamily="18" charset="0"/>
              </a:rPr>
              <a:t>(P19-21)</a:t>
            </a:r>
            <a:endParaRPr lang="en-US" altLang="en-US" sz="2800" b="1" dirty="0">
              <a:solidFill>
                <a:srgbClr val="0070C0"/>
              </a:solidFill>
              <a:highlight>
                <a:srgbClr val="FF00FF"/>
              </a:highlight>
              <a:latin typeface="Times New Roman" panose="02020603050405020304" pitchFamily="18" charset="0"/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798910EF-CE9E-44AA-9C40-0DC7F408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77691"/>
            <a:ext cx="295124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0000CC"/>
                </a:solidFill>
                <a:highlight>
                  <a:srgbClr val="FF9900"/>
                </a:highlight>
                <a:latin typeface="Times New Roman" panose="02020603050405020304" pitchFamily="18" charset="0"/>
              </a:rPr>
              <a:t>Content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0F703897-71B4-4625-8914-11E3CA2A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82870"/>
            <a:ext cx="3276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Present Perfect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13E9DDE-66FB-4D86-B734-6FFBE1E0C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9" y="3826382"/>
            <a:ext cx="312896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The Passive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79308-E3BD-4B22-A364-73B15F2B3BAA}"/>
              </a:ext>
            </a:extLst>
          </p:cNvPr>
          <p:cNvSpPr txBox="1"/>
          <p:nvPr/>
        </p:nvSpPr>
        <p:spPr>
          <a:xfrm>
            <a:off x="2400300" y="155399"/>
            <a:ext cx="3568700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Clothing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4E8BAB-4DC1-43CE-B95F-AE751376F4D1}"/>
              </a:ext>
            </a:extLst>
          </p:cNvPr>
          <p:cNvSpPr txBox="1"/>
          <p:nvPr/>
        </p:nvSpPr>
        <p:spPr>
          <a:xfrm>
            <a:off x="685800" y="244284"/>
            <a:ext cx="18669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Unit 2: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8844300-6C44-4C79-B682-1FD92FEB7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21201"/>
            <a:ext cx="86570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III. Exercise for </a:t>
            </a:r>
            <a:r>
              <a:rPr lang="en-US" altLang="en-US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Present Perfect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Passive Voice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2000">
              <a:schemeClr val="accent1">
                <a:lumMod val="20000"/>
                <a:lumOff val="80000"/>
              </a:schemeClr>
            </a:gs>
            <a:gs pos="100000">
              <a:srgbClr val="FF99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val 4">
            <a:extLst>
              <a:ext uri="{FF2B5EF4-FFF2-40B4-BE49-F238E27FC236}">
                <a16:creationId xmlns:a16="http://schemas.microsoft.com/office/drawing/2014/main" id="{68A3D59F-B1B4-4DF9-BF0F-F5C1AE8FA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193925"/>
            <a:ext cx="5105400" cy="13716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 b="1" dirty="0"/>
          </a:p>
          <a:p>
            <a:pPr eaLnBrk="1" hangingPunct="1"/>
            <a:r>
              <a:rPr lang="en-US" altLang="en-US" sz="3200" b="1" dirty="0"/>
              <a:t>Adverbs used with</a:t>
            </a:r>
          </a:p>
          <a:p>
            <a:pPr eaLnBrk="1" hangingPunct="1"/>
            <a:r>
              <a:rPr lang="en-US" altLang="en-US" sz="3200" b="1" dirty="0"/>
              <a:t> the present perfect</a:t>
            </a:r>
          </a:p>
          <a:p>
            <a:pPr eaLnBrk="1" hangingPunct="1"/>
            <a:endParaRPr lang="en-US" altLang="en-US" sz="3200" b="1" dirty="0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BF4693C1-E692-4462-A4E9-0953D787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  <a:highlight>
                  <a:srgbClr val="FFFF00"/>
                </a:highlight>
              </a:rPr>
              <a:t>since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2C3542FA-1DA9-40D0-97BF-D06D0345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433" y="1081484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  <a:highlight>
                  <a:srgbClr val="FFFF00"/>
                </a:highlight>
              </a:rPr>
              <a:t>for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FFA4E254-93FF-4EC6-950B-1760E01F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406" y="2910681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  <a:highlight>
                  <a:srgbClr val="FFFF00"/>
                </a:highlight>
              </a:rPr>
              <a:t>recently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FC2D4B4F-343C-4F34-A77D-970C90B48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076" y="3964067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  <a:highlight>
                  <a:srgbClr val="FFFF00"/>
                </a:highlight>
              </a:rPr>
              <a:t>ever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55DEB57D-09BB-4DC5-8B74-5E726D65B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633" y="1127919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  <a:highlight>
                  <a:srgbClr val="FFFF00"/>
                </a:highlight>
              </a:rPr>
              <a:t>already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AE2B081-D8EF-466E-B5AE-FDC7901F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919618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  <a:highlight>
                  <a:srgbClr val="FFFF00"/>
                </a:highlight>
              </a:rPr>
              <a:t>(not) yet</a:t>
            </a:r>
          </a:p>
        </p:txBody>
      </p:sp>
      <p:sp>
        <p:nvSpPr>
          <p:cNvPr id="8210" name="Line 18">
            <a:extLst>
              <a:ext uri="{FF2B5EF4-FFF2-40B4-BE49-F238E27FC236}">
                <a16:creationId xmlns:a16="http://schemas.microsoft.com/office/drawing/2014/main" id="{6DD052C4-7797-48CD-BB1C-1607E78CA8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62100" y="1913415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9">
            <a:extLst>
              <a:ext uri="{FF2B5EF4-FFF2-40B4-BE49-F238E27FC236}">
                <a16:creationId xmlns:a16="http://schemas.microsoft.com/office/drawing/2014/main" id="{7CBED034-045D-426E-A849-6096ED6E8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16764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>
            <a:extLst>
              <a:ext uri="{FF2B5EF4-FFF2-40B4-BE49-F238E27FC236}">
                <a16:creationId xmlns:a16="http://schemas.microsoft.com/office/drawing/2014/main" id="{4AB3ECE8-DCDC-45B5-9CDC-EDA63A142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078163"/>
            <a:ext cx="838200" cy="122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1">
            <a:extLst>
              <a:ext uri="{FF2B5EF4-FFF2-40B4-BE49-F238E27FC236}">
                <a16:creationId xmlns:a16="http://schemas.microsoft.com/office/drawing/2014/main" id="{98B4D59F-F342-49D2-BF9F-38494D42B8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160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>
            <a:extLst>
              <a:ext uri="{FF2B5EF4-FFF2-40B4-BE49-F238E27FC236}">
                <a16:creationId xmlns:a16="http://schemas.microsoft.com/office/drawing/2014/main" id="{21EA85C4-1658-418B-B783-0D4D0B3B39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22098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4">
            <a:extLst>
              <a:ext uri="{FF2B5EF4-FFF2-40B4-BE49-F238E27FC236}">
                <a16:creationId xmlns:a16="http://schemas.microsoft.com/office/drawing/2014/main" id="{1129AB33-3609-4E94-A951-7B9EE1B5C8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06750" y="2963722"/>
            <a:ext cx="376272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Text Box 18">
            <a:extLst>
              <a:ext uri="{FF2B5EF4-FFF2-40B4-BE49-F238E27FC236}">
                <a16:creationId xmlns:a16="http://schemas.microsoft.com/office/drawing/2014/main" id="{7C670ED7-7D85-48E3-AAF9-7A374D4D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highlight>
                  <a:srgbClr val="00FFFF"/>
                </a:highlight>
              </a:rPr>
              <a:t>I. The Present Perfect Tense</a:t>
            </a:r>
            <a:endParaRPr lang="vi-VN" altLang="en-US" sz="3200" b="1" dirty="0">
              <a:highlight>
                <a:srgbClr val="00FFFF"/>
              </a:highlight>
            </a:endParaRP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CD5B65A2-0BD5-4C87-BA8C-1BCD3C0B1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99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highlight>
                  <a:srgbClr val="FF0000"/>
                </a:highlight>
              </a:rPr>
              <a:t>1. Signs</a:t>
            </a:r>
            <a:endParaRPr lang="vi-VN" altLang="en-US" sz="2800" b="1" u="sng" dirty="0">
              <a:highlight>
                <a:srgbClr val="FF0000"/>
              </a:highlight>
            </a:endParaRPr>
          </a:p>
        </p:txBody>
      </p:sp>
      <p:sp>
        <p:nvSpPr>
          <p:cNvPr id="2" name="Line 20">
            <a:extLst>
              <a:ext uri="{FF2B5EF4-FFF2-40B4-BE49-F238E27FC236}">
                <a16:creationId xmlns:a16="http://schemas.microsoft.com/office/drawing/2014/main" id="{DBF806D2-A78B-4148-9A30-6A078C974A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30663" y="3554055"/>
            <a:ext cx="94949" cy="4484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20">
            <a:extLst>
              <a:ext uri="{FF2B5EF4-FFF2-40B4-BE49-F238E27FC236}">
                <a16:creationId xmlns:a16="http://schemas.microsoft.com/office/drawing/2014/main" id="{B552F500-A309-41F7-9FC6-BD1363FC2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5052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20">
            <a:extLst>
              <a:ext uri="{FF2B5EF4-FFF2-40B4-BE49-F238E27FC236}">
                <a16:creationId xmlns:a16="http://schemas.microsoft.com/office/drawing/2014/main" id="{378CFA51-BD9E-4D0F-BE54-6C3747464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596481"/>
            <a:ext cx="0" cy="427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Text Box 24">
            <a:extLst>
              <a:ext uri="{FF2B5EF4-FFF2-40B4-BE49-F238E27FC236}">
                <a16:creationId xmlns:a16="http://schemas.microsoft.com/office/drawing/2014/main" id="{08D13BB8-523C-4E6D-B42D-410EF383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2039" y="4455196"/>
            <a:ext cx="1895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highlight>
                  <a:srgbClr val="FF0000"/>
                </a:highlight>
              </a:rPr>
              <a:t>2. Form:</a:t>
            </a:r>
            <a:endParaRPr lang="vi-VN" altLang="en-US" sz="2800" b="1" dirty="0">
              <a:highlight>
                <a:srgbClr val="FF0000"/>
              </a:highlight>
            </a:endParaRP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7F98F79D-BE57-4427-9969-2FFE2C23F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529" y="4876416"/>
            <a:ext cx="5255812" cy="5847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highlight>
                  <a:srgbClr val="FFFFCC"/>
                </a:highlight>
              </a:rPr>
              <a:t>S +  </a:t>
            </a:r>
            <a:r>
              <a:rPr lang="en-US" altLang="en-US" sz="3200" b="1" dirty="0">
                <a:solidFill>
                  <a:srgbClr val="FF0000"/>
                </a:solidFill>
                <a:highlight>
                  <a:srgbClr val="FFFFCC"/>
                </a:highlight>
              </a:rPr>
              <a:t>have/has </a:t>
            </a:r>
            <a:r>
              <a:rPr lang="en-US" altLang="en-US" sz="3200" b="1" dirty="0">
                <a:highlight>
                  <a:srgbClr val="FFFFCC"/>
                </a:highlight>
              </a:rPr>
              <a:t>+ V</a:t>
            </a:r>
            <a:r>
              <a:rPr lang="en-US" altLang="en-US" sz="3200" b="1" baseline="30000" dirty="0">
                <a:solidFill>
                  <a:srgbClr val="FF0000"/>
                </a:solidFill>
                <a:highlight>
                  <a:srgbClr val="FFFFCC"/>
                </a:highlight>
              </a:rPr>
              <a:t>3</a:t>
            </a:r>
            <a:r>
              <a:rPr lang="en-US" altLang="en-US" sz="3200" b="1" dirty="0">
                <a:highlight>
                  <a:srgbClr val="FFFFCC"/>
                </a:highlight>
              </a:rPr>
              <a:t>/V</a:t>
            </a:r>
            <a:r>
              <a:rPr lang="en-US" altLang="en-US" sz="3200" b="1" dirty="0">
                <a:solidFill>
                  <a:srgbClr val="FF0000"/>
                </a:solidFill>
                <a:highlight>
                  <a:srgbClr val="FFFFCC"/>
                </a:highlight>
              </a:rPr>
              <a:t>-ed</a:t>
            </a:r>
            <a:r>
              <a:rPr lang="en-US" altLang="en-US" sz="3200" b="1" dirty="0">
                <a:highlight>
                  <a:srgbClr val="FFFFCC"/>
                </a:highlight>
              </a:rPr>
              <a:t> + O</a:t>
            </a:r>
            <a:endParaRPr lang="vi-VN" altLang="en-US" sz="3200" b="1" dirty="0">
              <a:highlight>
                <a:srgbClr val="FFFFCC"/>
              </a:highlight>
            </a:endParaRP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A12871FB-112C-444F-897E-FAAEA03EA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90" y="5520356"/>
            <a:ext cx="141511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highlight>
                  <a:srgbClr val="FFFFCC"/>
                </a:highlight>
              </a:rPr>
              <a:t>Eg</a:t>
            </a:r>
            <a:r>
              <a:rPr lang="en-US" altLang="en-US" sz="3200" b="1" dirty="0">
                <a:highlight>
                  <a:srgbClr val="FFFFCC"/>
                </a:highlight>
              </a:rPr>
              <a:t>:</a:t>
            </a:r>
            <a:endParaRPr lang="vi-VN" altLang="en-US" sz="3200" b="1" dirty="0">
              <a:highlight>
                <a:srgbClr val="FFFFCC"/>
              </a:highlight>
            </a:endParaRP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E1037496-D03C-4A02-8422-B7B52249B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741" y="5480886"/>
            <a:ext cx="7924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highlight>
                  <a:srgbClr val="FFFFCC"/>
                </a:highlight>
              </a:rPr>
              <a:t>1/ I     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CC"/>
                </a:highlight>
              </a:rPr>
              <a:t>have        seen    </a:t>
            </a:r>
            <a:r>
              <a:rPr lang="en-US" altLang="en-US" sz="2800" b="1" dirty="0">
                <a:solidFill>
                  <a:srgbClr val="002060"/>
                </a:solidFill>
                <a:highlight>
                  <a:srgbClr val="FFFFCC"/>
                </a:highlight>
              </a:rPr>
              <a:t>this film </a:t>
            </a:r>
            <a:r>
              <a:rPr lang="en-US" altLang="en-U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already</a:t>
            </a:r>
            <a:endParaRPr lang="vi-VN" altLang="en-US" sz="28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FA7F1B9C-9406-4AFC-AD77-0566EB19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751" y="6057476"/>
            <a:ext cx="86666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highlight>
                  <a:srgbClr val="FFFFCC"/>
                </a:highlight>
              </a:rPr>
              <a:t>2/ She  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CC"/>
                </a:highlight>
              </a:rPr>
              <a:t>has        </a:t>
            </a:r>
            <a:r>
              <a:rPr lang="en-US" altLang="en-US" sz="2800" b="1" dirty="0">
                <a:highlight>
                  <a:srgbClr val="FFFFCC"/>
                </a:highlight>
              </a:rPr>
              <a:t>learn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CC"/>
                </a:highlight>
              </a:rPr>
              <a:t>ed</a:t>
            </a:r>
            <a:r>
              <a:rPr lang="en-US" altLang="en-US" sz="2800" b="1" dirty="0">
                <a:highlight>
                  <a:srgbClr val="FFFFCC"/>
                </a:highlight>
              </a:rPr>
              <a:t>     English </a:t>
            </a:r>
            <a:r>
              <a:rPr lang="en-US" altLang="en-US" sz="2800" b="1" dirty="0">
                <a:highlight>
                  <a:srgbClr val="FFFF00"/>
                </a:highlight>
              </a:rPr>
              <a:t>for</a:t>
            </a:r>
            <a:r>
              <a:rPr lang="en-US" altLang="en-US" sz="2800" b="1" dirty="0">
                <a:highlight>
                  <a:srgbClr val="FFFFCC"/>
                </a:highlight>
              </a:rPr>
              <a:t> 3 years.</a:t>
            </a:r>
            <a:endParaRPr lang="vi-VN" altLang="en-US" sz="2800" b="1" dirty="0">
              <a:highlight>
                <a:srgbClr val="FFFFCC"/>
              </a:highlight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A5639721-0D5B-4151-AA62-7A9DEBCFA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675" y="3786075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  <a:highlight>
                  <a:srgbClr val="FFFF00"/>
                </a:highlight>
              </a:rPr>
              <a:t>lately</a:t>
            </a:r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id="{A1A25D57-AEA1-4425-A45E-6C934571B6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3439288"/>
            <a:ext cx="1181100" cy="2422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2D06D14C-C328-47E5-A435-0C29F954A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84" y="4913279"/>
            <a:ext cx="2152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808000"/>
                </a:highlight>
              </a:rPr>
              <a:t>+ Affirmative</a:t>
            </a:r>
            <a:endParaRPr lang="vi-VN" altLang="en-US" b="1" dirty="0">
              <a:highlight>
                <a:srgbClr val="808000"/>
              </a:highlight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F7B9C025-EAAE-41CA-88C5-8FAA49BFE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501" y="3935891"/>
            <a:ext cx="2803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  <a:highlight>
                  <a:srgbClr val="FFFF00"/>
                </a:highlight>
              </a:rPr>
              <a:t>once/ twice/…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E5C0DD1-E429-4317-8899-8BD7CFF6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39" y="3704726"/>
            <a:ext cx="123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  <a:highlight>
                  <a:srgbClr val="FFFF00"/>
                </a:highlight>
              </a:rPr>
              <a:t>so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3091" grpId="0"/>
      <p:bldP spid="3096" grpId="0"/>
      <p:bldP spid="22" grpId="0" animBg="1"/>
      <p:bldP spid="23" grpId="0"/>
      <p:bldP spid="24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2000">
              <a:schemeClr val="accent1">
                <a:lumMod val="20000"/>
                <a:lumOff val="80000"/>
              </a:schemeClr>
            </a:gs>
            <a:gs pos="100000">
              <a:srgbClr val="FF99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>
            <a:extLst>
              <a:ext uri="{FF2B5EF4-FFF2-40B4-BE49-F238E27FC236}">
                <a16:creationId xmlns:a16="http://schemas.microsoft.com/office/drawing/2014/main" id="{BF4693C1-E692-4462-A4E9-0953D787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14" y="808038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since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2C3542FA-1DA9-40D0-97BF-D06D0345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014" y="1326573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for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FFA4E254-93FF-4EC6-950B-1760E01F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628" y="872463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recently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FC2D4B4F-343C-4F34-A77D-970C90B48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635" y="892332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ever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55DEB57D-09BB-4DC5-8B74-5E726D65B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221" y="83278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already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AE2B081-D8EF-466E-B5AE-FDC7901F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221" y="137586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(not) yet</a:t>
            </a:r>
          </a:p>
        </p:txBody>
      </p:sp>
      <p:sp>
        <p:nvSpPr>
          <p:cNvPr id="3088" name="Text Box 18">
            <a:extLst>
              <a:ext uri="{FF2B5EF4-FFF2-40B4-BE49-F238E27FC236}">
                <a16:creationId xmlns:a16="http://schemas.microsoft.com/office/drawing/2014/main" id="{7C670ED7-7D85-48E3-AAF9-7A374D4D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highlight>
                  <a:srgbClr val="00FFFF"/>
                </a:highlight>
              </a:rPr>
              <a:t>I. The Present Perfect Tense</a:t>
            </a:r>
            <a:endParaRPr lang="vi-VN" altLang="en-US" sz="3200" b="1" dirty="0">
              <a:highlight>
                <a:srgbClr val="00FFFF"/>
              </a:highlight>
            </a:endParaRP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CD5B65A2-0BD5-4C87-BA8C-1BCD3C0B1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99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highlight>
                  <a:srgbClr val="FF0000"/>
                </a:highlight>
              </a:rPr>
              <a:t>1. Signs</a:t>
            </a:r>
            <a:endParaRPr lang="vi-VN" altLang="en-US" sz="2800" b="1" u="sng" dirty="0">
              <a:highlight>
                <a:srgbClr val="FF0000"/>
              </a:highlight>
            </a:endParaRPr>
          </a:p>
        </p:txBody>
      </p:sp>
      <p:sp>
        <p:nvSpPr>
          <p:cNvPr id="3096" name="Text Box 24">
            <a:extLst>
              <a:ext uri="{FF2B5EF4-FFF2-40B4-BE49-F238E27FC236}">
                <a16:creationId xmlns:a16="http://schemas.microsoft.com/office/drawing/2014/main" id="{08D13BB8-523C-4E6D-B42D-410EF383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109" y="1828800"/>
            <a:ext cx="1895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highlight>
                  <a:srgbClr val="FF0000"/>
                </a:highlight>
              </a:rPr>
              <a:t>2. Form:</a:t>
            </a:r>
            <a:endParaRPr lang="vi-VN" altLang="en-US" sz="2800" b="1" dirty="0">
              <a:highlight>
                <a:srgbClr val="FF0000"/>
              </a:highlight>
            </a:endParaRP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7F98F79D-BE57-4427-9969-2FFE2C23F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864" y="2249222"/>
            <a:ext cx="4545736" cy="5232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>
                <a:highlight>
                  <a:srgbClr val="808000"/>
                </a:highlight>
              </a:rPr>
              <a:t>S +</a:t>
            </a:r>
            <a:r>
              <a:rPr lang="en-US" altLang="en-US" sz="2800" b="1" u="sng" dirty="0">
                <a:highlight>
                  <a:srgbClr val="808000"/>
                </a:highlight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highlight>
                  <a:srgbClr val="808000"/>
                </a:highlight>
              </a:rPr>
              <a:t>have/has </a:t>
            </a:r>
            <a:r>
              <a:rPr lang="en-US" altLang="en-US" sz="2800" b="1" dirty="0">
                <a:highlight>
                  <a:srgbClr val="FFFFCC"/>
                </a:highlight>
              </a:rPr>
              <a:t>+ V</a:t>
            </a:r>
            <a:r>
              <a:rPr lang="en-US" altLang="en-US" sz="2800" b="1" baseline="30000" dirty="0">
                <a:solidFill>
                  <a:srgbClr val="FF0000"/>
                </a:solidFill>
                <a:highlight>
                  <a:srgbClr val="FFFFCC"/>
                </a:highlight>
              </a:rPr>
              <a:t>3</a:t>
            </a:r>
            <a:r>
              <a:rPr lang="en-US" altLang="en-US" sz="2800" b="1" dirty="0">
                <a:highlight>
                  <a:srgbClr val="FFFFCC"/>
                </a:highlight>
              </a:rPr>
              <a:t>/V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CC"/>
                </a:highlight>
              </a:rPr>
              <a:t>-ed</a:t>
            </a:r>
            <a:r>
              <a:rPr lang="en-US" altLang="en-US" sz="2800" b="1" dirty="0">
                <a:highlight>
                  <a:srgbClr val="FFFFCC"/>
                </a:highlight>
              </a:rPr>
              <a:t> </a:t>
            </a:r>
            <a:r>
              <a:rPr lang="en-US" altLang="en-US" sz="2800" dirty="0">
                <a:highlight>
                  <a:srgbClr val="FFFFCC"/>
                </a:highlight>
              </a:rPr>
              <a:t>+ O.</a:t>
            </a:r>
            <a:endParaRPr lang="vi-VN" altLang="en-US" sz="2800" dirty="0">
              <a:highlight>
                <a:srgbClr val="FFFFCC"/>
              </a:highlight>
            </a:endParaRP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A12871FB-112C-444F-897E-FAAEA03EA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407" y="5323638"/>
            <a:ext cx="141511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highlight>
                  <a:srgbClr val="FFFFCC"/>
                </a:highlight>
              </a:rPr>
              <a:t>Eg</a:t>
            </a:r>
            <a:r>
              <a:rPr lang="en-US" altLang="en-US" sz="2800" dirty="0">
                <a:highlight>
                  <a:srgbClr val="FFFFCC"/>
                </a:highlight>
              </a:rPr>
              <a:t>:</a:t>
            </a:r>
            <a:endParaRPr lang="vi-VN" altLang="en-US" sz="2800" dirty="0">
              <a:highlight>
                <a:srgbClr val="FFFFCC"/>
              </a:highlight>
            </a:endParaRP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FA7F1B9C-9406-4AFC-AD77-0566EB19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730" y="5346032"/>
            <a:ext cx="621656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highlight>
                  <a:srgbClr val="FFFFCC"/>
                </a:highlight>
              </a:rPr>
              <a:t> </a:t>
            </a:r>
            <a:r>
              <a:rPr lang="en-US" altLang="en-US" sz="2800" b="1" i="1" dirty="0">
                <a:highlight>
                  <a:srgbClr val="FFFFCC"/>
                </a:highlight>
              </a:rPr>
              <a:t>She  has     learned English </a:t>
            </a:r>
            <a:r>
              <a:rPr lang="en-US" altLang="en-US" sz="2800" b="1" i="1" dirty="0">
                <a:highlight>
                  <a:srgbClr val="FFFF00"/>
                </a:highlight>
              </a:rPr>
              <a:t>for</a:t>
            </a:r>
            <a:r>
              <a:rPr lang="en-US" altLang="en-US" sz="2800" b="1" i="1" dirty="0">
                <a:highlight>
                  <a:srgbClr val="FFFFCC"/>
                </a:highlight>
              </a:rPr>
              <a:t> 3 years.</a:t>
            </a:r>
            <a:endParaRPr lang="vi-VN" altLang="en-US" sz="2800" b="1" i="1" dirty="0">
              <a:highlight>
                <a:srgbClr val="FFFFCC"/>
              </a:highlight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A5639721-0D5B-4151-AA62-7A9DEBCFA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001" y="1395807"/>
            <a:ext cx="108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lately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2D06D14C-C328-47E5-A435-0C29F954A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67" y="2285361"/>
            <a:ext cx="2152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808000"/>
                </a:highlight>
              </a:rPr>
              <a:t>(+) Affirmative</a:t>
            </a:r>
            <a:endParaRPr lang="vi-VN" altLang="en-US" b="1" dirty="0">
              <a:highlight>
                <a:srgbClr val="808000"/>
              </a:highlight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1734BF11-BE39-42EF-8E32-2DAE0A3B0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292" y="1415676"/>
            <a:ext cx="1651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once/ twice</a:t>
            </a:r>
          </a:p>
        </p:txBody>
      </p:sp>
      <p:sp>
        <p:nvSpPr>
          <p:cNvPr id="30" name="Text Box 24">
            <a:extLst>
              <a:ext uri="{FF2B5EF4-FFF2-40B4-BE49-F238E27FC236}">
                <a16:creationId xmlns:a16="http://schemas.microsoft.com/office/drawing/2014/main" id="{A16EDD6D-1464-4AE0-80EA-D34794A16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84" y="2895600"/>
            <a:ext cx="5537816" cy="5232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highlight>
                  <a:srgbClr val="FFFFCC"/>
                </a:highlight>
              </a:rPr>
              <a:t>S</a:t>
            </a:r>
            <a:r>
              <a:rPr lang="en-US" altLang="en-US" sz="2800" b="1" dirty="0">
                <a:highlight>
                  <a:srgbClr val="FFFFCC"/>
                </a:highlight>
              </a:rPr>
              <a:t> + </a:t>
            </a:r>
            <a:r>
              <a:rPr lang="en-US" altLang="en-US" sz="2800" b="1" dirty="0">
                <a:solidFill>
                  <a:srgbClr val="002060"/>
                </a:solidFill>
                <a:highlight>
                  <a:srgbClr val="FFFFCC"/>
                </a:highlight>
              </a:rPr>
              <a:t>have/has 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00FF00"/>
                </a:highlight>
              </a:rPr>
              <a:t>NOT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CC"/>
                </a:highlight>
              </a:rPr>
              <a:t> </a:t>
            </a:r>
            <a:r>
              <a:rPr lang="en-US" altLang="en-US" sz="2800" b="1" dirty="0">
                <a:highlight>
                  <a:srgbClr val="FFFFCC"/>
                </a:highlight>
              </a:rPr>
              <a:t>+ </a:t>
            </a:r>
            <a:r>
              <a:rPr lang="en-US" altLang="en-US" sz="2800" b="1" dirty="0">
                <a:solidFill>
                  <a:srgbClr val="002060"/>
                </a:solidFill>
                <a:highlight>
                  <a:srgbClr val="FFFFCC"/>
                </a:highlight>
              </a:rPr>
              <a:t>V</a:t>
            </a:r>
            <a:r>
              <a:rPr lang="en-US" altLang="en-US" sz="2800" b="1" baseline="30000" dirty="0">
                <a:solidFill>
                  <a:srgbClr val="002060"/>
                </a:solidFill>
                <a:highlight>
                  <a:srgbClr val="FFFFCC"/>
                </a:highlight>
              </a:rPr>
              <a:t>3</a:t>
            </a:r>
            <a:r>
              <a:rPr lang="en-US" altLang="en-US" sz="2800" b="1" dirty="0">
                <a:solidFill>
                  <a:srgbClr val="002060"/>
                </a:solidFill>
                <a:highlight>
                  <a:srgbClr val="FFFFCC"/>
                </a:highlight>
              </a:rPr>
              <a:t>/V-ed </a:t>
            </a:r>
            <a:r>
              <a:rPr lang="en-US" altLang="en-US" sz="2800" dirty="0">
                <a:highlight>
                  <a:srgbClr val="FFFFCC"/>
                </a:highlight>
              </a:rPr>
              <a:t>+ O.</a:t>
            </a:r>
            <a:endParaRPr lang="vi-VN" altLang="en-US" sz="2800" dirty="0">
              <a:highlight>
                <a:srgbClr val="FFFFCC"/>
              </a:highlight>
            </a:endParaRP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7901E996-5A78-432C-9FFB-D49859F60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67" y="2972301"/>
            <a:ext cx="2152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00FF00"/>
                </a:highlight>
              </a:rPr>
              <a:t>(-) Negative</a:t>
            </a:r>
            <a:endParaRPr lang="vi-VN" altLang="en-US" b="1" dirty="0">
              <a:highlight>
                <a:srgbClr val="00FF00"/>
              </a:highlight>
            </a:endParaRPr>
          </a:p>
        </p:txBody>
      </p:sp>
      <p:sp>
        <p:nvSpPr>
          <p:cNvPr id="32" name="Text Box 24">
            <a:extLst>
              <a:ext uri="{FF2B5EF4-FFF2-40B4-BE49-F238E27FC236}">
                <a16:creationId xmlns:a16="http://schemas.microsoft.com/office/drawing/2014/main" id="{78206EDC-97C9-4D00-B311-DBB805181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83" y="3505200"/>
            <a:ext cx="5004417" cy="5232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C00000"/>
                </a:solidFill>
                <a:highlight>
                  <a:srgbClr val="FF00FF"/>
                </a:highlight>
              </a:rPr>
              <a:t>Have/Has </a:t>
            </a:r>
            <a:r>
              <a:rPr lang="en-US" altLang="en-US" sz="2800" b="1" u="sng" dirty="0">
                <a:solidFill>
                  <a:srgbClr val="002060"/>
                </a:solidFill>
                <a:highlight>
                  <a:srgbClr val="FF00FF"/>
                </a:highlight>
              </a:rPr>
              <a:t>+ </a:t>
            </a:r>
            <a:r>
              <a:rPr lang="en-US" altLang="en-US" sz="2800" u="sng" dirty="0">
                <a:highlight>
                  <a:srgbClr val="FF00FF"/>
                </a:highlight>
              </a:rPr>
              <a:t>S </a:t>
            </a:r>
            <a:r>
              <a:rPr lang="en-US" altLang="en-US" sz="2800" dirty="0">
                <a:highlight>
                  <a:srgbClr val="FFFFCC"/>
                </a:highlight>
              </a:rPr>
              <a:t>+</a:t>
            </a:r>
            <a:r>
              <a:rPr lang="en-US" altLang="en-US" sz="2800" b="1" dirty="0">
                <a:highlight>
                  <a:srgbClr val="FFFFCC"/>
                </a:highlight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highlight>
                  <a:srgbClr val="FFFFCC"/>
                </a:highlight>
              </a:rPr>
              <a:t>V</a:t>
            </a:r>
            <a:r>
              <a:rPr lang="en-US" altLang="en-US" sz="2800" baseline="30000" dirty="0">
                <a:solidFill>
                  <a:srgbClr val="002060"/>
                </a:solidFill>
                <a:highlight>
                  <a:srgbClr val="FFFFCC"/>
                </a:highlight>
              </a:rPr>
              <a:t>3</a:t>
            </a:r>
            <a:r>
              <a:rPr lang="en-US" altLang="en-US" sz="2800" dirty="0">
                <a:solidFill>
                  <a:srgbClr val="002060"/>
                </a:solidFill>
                <a:highlight>
                  <a:srgbClr val="FFFFCC"/>
                </a:highlight>
              </a:rPr>
              <a:t>/V-ed </a:t>
            </a:r>
            <a:r>
              <a:rPr lang="en-US" altLang="en-US" sz="2800" dirty="0">
                <a:highlight>
                  <a:srgbClr val="FFFFCC"/>
                </a:highlight>
              </a:rPr>
              <a:t>+ O</a:t>
            </a:r>
            <a:r>
              <a:rPr lang="en-US" altLang="en-US" sz="2800" dirty="0">
                <a:highlight>
                  <a:srgbClr val="FF00FF"/>
                </a:highlight>
              </a:rPr>
              <a:t>?</a:t>
            </a:r>
            <a:endParaRPr lang="vi-VN" altLang="en-US" sz="2800" dirty="0">
              <a:highlight>
                <a:srgbClr val="FF00FF"/>
              </a:highlight>
            </a:endParaRPr>
          </a:p>
        </p:txBody>
      </p:sp>
      <p:sp>
        <p:nvSpPr>
          <p:cNvPr id="33" name="Text Box 24">
            <a:extLst>
              <a:ext uri="{FF2B5EF4-FFF2-40B4-BE49-F238E27FC236}">
                <a16:creationId xmlns:a16="http://schemas.microsoft.com/office/drawing/2014/main" id="{A77837A4-BCB8-44F7-927B-1EB24B66D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9" y="3527310"/>
            <a:ext cx="2453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FF00FF"/>
                </a:highlight>
              </a:rPr>
              <a:t>(?) Interrogative</a:t>
            </a:r>
            <a:endParaRPr lang="vi-VN" altLang="en-US" b="1" dirty="0">
              <a:highlight>
                <a:srgbClr val="FF00FF"/>
              </a:highlight>
            </a:endParaRPr>
          </a:p>
        </p:txBody>
      </p:sp>
      <p:sp>
        <p:nvSpPr>
          <p:cNvPr id="43" name="Text Box 24">
            <a:extLst>
              <a:ext uri="{FF2B5EF4-FFF2-40B4-BE49-F238E27FC236}">
                <a16:creationId xmlns:a16="http://schemas.microsoft.com/office/drawing/2014/main" id="{8E133BB4-A391-4E7F-818A-404C2B147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9" y="5955444"/>
            <a:ext cx="11130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00FF00"/>
                </a:highlight>
              </a:rPr>
              <a:t> (-) </a:t>
            </a:r>
            <a:r>
              <a:rPr lang="en-US" altLang="en-US" b="1" dirty="0">
                <a:highlight>
                  <a:srgbClr val="00FF00"/>
                </a:highlight>
                <a:sym typeface="Wingdings" panose="05000000000000000000" pitchFamily="2" charset="2"/>
              </a:rPr>
              <a:t></a:t>
            </a:r>
            <a:endParaRPr lang="vi-VN" altLang="en-US" b="1" dirty="0">
              <a:highlight>
                <a:srgbClr val="00FF00"/>
              </a:highlight>
            </a:endParaRPr>
          </a:p>
        </p:txBody>
      </p:sp>
      <p:sp>
        <p:nvSpPr>
          <p:cNvPr id="44" name="Text Box 24">
            <a:extLst>
              <a:ext uri="{FF2B5EF4-FFF2-40B4-BE49-F238E27FC236}">
                <a16:creationId xmlns:a16="http://schemas.microsoft.com/office/drawing/2014/main" id="{D05FB2B3-EAB5-4EE9-9FDA-4C4E0AB2B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9" y="6432598"/>
            <a:ext cx="11130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FF00FF"/>
                </a:highlight>
              </a:rPr>
              <a:t> (?) </a:t>
            </a:r>
            <a:r>
              <a:rPr lang="en-US" altLang="en-US" b="1" dirty="0">
                <a:highlight>
                  <a:srgbClr val="FF00FF"/>
                </a:highlight>
                <a:sym typeface="Wingdings" panose="05000000000000000000" pitchFamily="2" charset="2"/>
              </a:rPr>
              <a:t></a:t>
            </a:r>
            <a:endParaRPr lang="vi-VN" altLang="en-US" b="1" dirty="0">
              <a:highlight>
                <a:srgbClr val="FF00FF"/>
              </a:highlight>
            </a:endParaRP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74EF4947-A75B-49BD-96C4-CE5368E8B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32334"/>
            <a:ext cx="829745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highlight>
                  <a:srgbClr val="FFFFCC"/>
                </a:highlight>
              </a:rPr>
              <a:t> </a:t>
            </a:r>
            <a:r>
              <a:rPr lang="en-US" altLang="en-US" sz="2800" b="1" i="1" dirty="0">
                <a:highlight>
                  <a:srgbClr val="FFFFCC"/>
                </a:highlight>
              </a:rPr>
              <a:t>She  has</a:t>
            </a:r>
            <a:r>
              <a:rPr lang="en-US" altLang="en-US" sz="2800" b="1" i="1" dirty="0">
                <a:solidFill>
                  <a:srgbClr val="FF0000"/>
                </a:solidFill>
                <a:highlight>
                  <a:srgbClr val="FFFFCC"/>
                </a:highlight>
              </a:rPr>
              <a:t> NOT  </a:t>
            </a:r>
            <a:r>
              <a:rPr lang="en-US" altLang="en-US" sz="2800" i="1" dirty="0">
                <a:solidFill>
                  <a:srgbClr val="FF0000"/>
                </a:solidFill>
                <a:highlight>
                  <a:srgbClr val="FFFFCC"/>
                </a:highlight>
              </a:rPr>
              <a:t>(hasn’t) </a:t>
            </a:r>
            <a:r>
              <a:rPr lang="en-US" altLang="en-US" sz="2800" b="1" i="1" dirty="0">
                <a:highlight>
                  <a:srgbClr val="FFFFCC"/>
                </a:highlight>
              </a:rPr>
              <a:t>learned English </a:t>
            </a:r>
            <a:r>
              <a:rPr lang="en-US" altLang="en-US" sz="2800" b="1" i="1" dirty="0">
                <a:highlight>
                  <a:srgbClr val="FFFF00"/>
                </a:highlight>
              </a:rPr>
              <a:t>for</a:t>
            </a:r>
            <a:r>
              <a:rPr lang="en-US" altLang="en-US" sz="2800" b="1" i="1" dirty="0">
                <a:highlight>
                  <a:srgbClr val="FFFFCC"/>
                </a:highlight>
              </a:rPr>
              <a:t> 3 years.</a:t>
            </a:r>
            <a:endParaRPr lang="vi-VN" altLang="en-US" sz="3200" b="1" i="1" dirty="0">
              <a:highlight>
                <a:srgbClr val="FFFFCC"/>
              </a:highlight>
            </a:endParaRP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A33F4BAE-893A-464C-9896-E9CD7CECD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26" y="6371652"/>
            <a:ext cx="692258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highlight>
                  <a:srgbClr val="FFFFCC"/>
                </a:highlight>
              </a:rPr>
              <a:t>  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Has</a:t>
            </a:r>
            <a:r>
              <a:rPr lang="en-US" altLang="en-US" sz="2800" b="1" i="1" u="sng" dirty="0"/>
              <a:t> she</a:t>
            </a:r>
            <a:r>
              <a:rPr lang="en-US" altLang="en-US" sz="2800" b="1" i="1" dirty="0"/>
              <a:t> </a:t>
            </a:r>
            <a:r>
              <a:rPr lang="en-US" altLang="en-US" sz="2800" b="1" i="1" dirty="0">
                <a:solidFill>
                  <a:srgbClr val="FF0000"/>
                </a:solidFill>
              </a:rPr>
              <a:t>  </a:t>
            </a:r>
            <a:r>
              <a:rPr lang="en-US" altLang="en-US" sz="2800" b="1" i="1" dirty="0">
                <a:highlight>
                  <a:srgbClr val="FFFFCC"/>
                </a:highlight>
              </a:rPr>
              <a:t>learned   English </a:t>
            </a:r>
            <a:r>
              <a:rPr lang="en-US" altLang="en-US" sz="2800" b="1" i="1" dirty="0">
                <a:highlight>
                  <a:srgbClr val="FFFF00"/>
                </a:highlight>
              </a:rPr>
              <a:t>for</a:t>
            </a:r>
            <a:r>
              <a:rPr lang="en-US" altLang="en-US" sz="2800" b="1" i="1" dirty="0">
                <a:highlight>
                  <a:srgbClr val="FFFFCC"/>
                </a:highlight>
              </a:rPr>
              <a:t> 3 years</a:t>
            </a:r>
            <a:r>
              <a:rPr lang="en-US" altLang="en-US" sz="2800" b="1" i="1" dirty="0">
                <a:highlight>
                  <a:srgbClr val="CC00CC"/>
                </a:highlight>
              </a:rPr>
              <a:t>?</a:t>
            </a:r>
            <a:endParaRPr lang="vi-VN" altLang="en-US" sz="2800" b="1" i="1" dirty="0">
              <a:highlight>
                <a:srgbClr val="CC00CC"/>
              </a:highlight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EB0937B9-A666-4EDD-ACB3-0CEB632ED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209" y="901857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so far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AE0DBDCE-51AB-49BC-9525-290A30141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835" y="1363181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…….</a:t>
            </a:r>
          </a:p>
        </p:txBody>
      </p:sp>
      <p:sp>
        <p:nvSpPr>
          <p:cNvPr id="35" name="Text Box 24">
            <a:extLst>
              <a:ext uri="{FF2B5EF4-FFF2-40B4-BE49-F238E27FC236}">
                <a16:creationId xmlns:a16="http://schemas.microsoft.com/office/drawing/2014/main" id="{310C9543-0805-4373-8F40-6CDEEE27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221" y="4070414"/>
            <a:ext cx="3183379" cy="5232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b="1" dirty="0">
                <a:solidFill>
                  <a:srgbClr val="C00000"/>
                </a:solidFill>
                <a:highlight>
                  <a:srgbClr val="00FFFF"/>
                </a:highlight>
                <a:sym typeface="Wingdings" panose="05000000000000000000" pitchFamily="2" charset="2"/>
              </a:rPr>
              <a:t>Yes</a:t>
            </a:r>
            <a:r>
              <a:rPr lang="en-US" alt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, S</a:t>
            </a:r>
            <a:r>
              <a:rPr lang="en-US" altLang="en-US" sz="2800" b="1" dirty="0">
                <a:solidFill>
                  <a:srgbClr val="C00000"/>
                </a:solidFill>
                <a:highlight>
                  <a:srgbClr val="00FFFF"/>
                </a:highlight>
                <a:sym typeface="Wingdings" panose="05000000000000000000" pitchFamily="2" charset="2"/>
              </a:rPr>
              <a:t> have/has</a:t>
            </a:r>
            <a:endParaRPr lang="vi-VN" altLang="en-US" sz="2800" dirty="0">
              <a:highlight>
                <a:srgbClr val="FFFF00"/>
              </a:highlight>
            </a:endParaRPr>
          </a:p>
        </p:txBody>
      </p:sp>
      <p:sp>
        <p:nvSpPr>
          <p:cNvPr id="36" name="Text Box 24">
            <a:extLst>
              <a:ext uri="{FF2B5EF4-FFF2-40B4-BE49-F238E27FC236}">
                <a16:creationId xmlns:a16="http://schemas.microsoft.com/office/drawing/2014/main" id="{AB500A43-0329-4D8C-9DB2-CB457EA9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221" y="4662736"/>
            <a:ext cx="3944964" cy="5232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b="1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No</a:t>
            </a:r>
            <a:r>
              <a:rPr lang="en-US" alt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, S </a:t>
            </a:r>
            <a:r>
              <a:rPr lang="en-US" altLang="en-US" sz="2800" b="1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haven’t/hasn’t</a:t>
            </a:r>
            <a:endParaRPr lang="vi-VN" alt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81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 animBg="1"/>
      <p:bldP spid="31" grpId="0"/>
      <p:bldP spid="32" grpId="0" animBg="1"/>
      <p:bldP spid="33" grpId="0"/>
      <p:bldP spid="43" grpId="0"/>
      <p:bldP spid="44" grpId="0"/>
      <p:bldP spid="45" grpId="0"/>
      <p:bldP spid="46" grpId="0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2000">
              <a:schemeClr val="accent1">
                <a:lumMod val="20000"/>
                <a:lumOff val="80000"/>
              </a:schemeClr>
            </a:gs>
            <a:gs pos="100000">
              <a:srgbClr val="FF99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>
            <a:extLst>
              <a:ext uri="{FF2B5EF4-FFF2-40B4-BE49-F238E27FC236}">
                <a16:creationId xmlns:a16="http://schemas.microsoft.com/office/drawing/2014/main" id="{BF4693C1-E692-4462-A4E9-0953D787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14" y="671513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since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2C3542FA-1DA9-40D0-97BF-D06D0345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014" y="1190048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for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FFA4E254-93FF-4EC6-950B-1760E01F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080" y="724883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recently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FC2D4B4F-343C-4F34-A77D-970C90B48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894" y="726179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ever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55DEB57D-09BB-4DC5-8B74-5E726D65B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814" y="724883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already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AE2B081-D8EF-466E-B5AE-FDC7901F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719" y="1219599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(not) yet</a:t>
            </a:r>
          </a:p>
        </p:txBody>
      </p:sp>
      <p:sp>
        <p:nvSpPr>
          <p:cNvPr id="3088" name="Text Box 18">
            <a:extLst>
              <a:ext uri="{FF2B5EF4-FFF2-40B4-BE49-F238E27FC236}">
                <a16:creationId xmlns:a16="http://schemas.microsoft.com/office/drawing/2014/main" id="{7C670ED7-7D85-48E3-AAF9-7A374D4D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highlight>
                  <a:srgbClr val="00FFFF"/>
                </a:highlight>
              </a:rPr>
              <a:t>I. The Present Perfect Tense</a:t>
            </a:r>
            <a:endParaRPr lang="vi-VN" altLang="en-US" sz="3200" b="1" dirty="0">
              <a:highlight>
                <a:srgbClr val="00FFFF"/>
              </a:highlight>
            </a:endParaRP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CD5B65A2-0BD5-4C87-BA8C-1BCD3C0B1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highlight>
                  <a:srgbClr val="FF0000"/>
                </a:highlight>
              </a:rPr>
              <a:t>1. Signs</a:t>
            </a:r>
            <a:endParaRPr lang="vi-VN" altLang="en-US" sz="2800" b="1" u="sng" dirty="0">
              <a:highlight>
                <a:srgbClr val="FF0000"/>
              </a:highlight>
            </a:endParaRPr>
          </a:p>
        </p:txBody>
      </p:sp>
      <p:sp>
        <p:nvSpPr>
          <p:cNvPr id="3096" name="Text Box 24">
            <a:extLst>
              <a:ext uri="{FF2B5EF4-FFF2-40B4-BE49-F238E27FC236}">
                <a16:creationId xmlns:a16="http://schemas.microsoft.com/office/drawing/2014/main" id="{08D13BB8-523C-4E6D-B42D-410EF383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109" y="1371600"/>
            <a:ext cx="1895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highlight>
                  <a:srgbClr val="FF0000"/>
                </a:highlight>
              </a:rPr>
              <a:t>2. Form:</a:t>
            </a:r>
            <a:endParaRPr lang="vi-VN" altLang="en-US" sz="2800" b="1" dirty="0">
              <a:highlight>
                <a:srgbClr val="FF0000"/>
              </a:highlight>
            </a:endParaRP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7F98F79D-BE57-4427-9969-2FFE2C23F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83" y="1790716"/>
            <a:ext cx="3827142" cy="46166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>
                <a:highlight>
                  <a:srgbClr val="808000"/>
                </a:highlight>
              </a:rPr>
              <a:t>S + 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808000"/>
                </a:highlight>
              </a:rPr>
              <a:t>have/has </a:t>
            </a:r>
            <a:r>
              <a:rPr lang="en-US" altLang="en-US" dirty="0">
                <a:highlight>
                  <a:srgbClr val="FFFFCC"/>
                </a:highlight>
              </a:rPr>
              <a:t>+ V</a:t>
            </a:r>
            <a:r>
              <a:rPr lang="en-US" altLang="en-US" b="1" baseline="30000" dirty="0">
                <a:solidFill>
                  <a:srgbClr val="FF0000"/>
                </a:solidFill>
                <a:highlight>
                  <a:srgbClr val="FFFFCC"/>
                </a:highlight>
              </a:rPr>
              <a:t>3</a:t>
            </a:r>
            <a:r>
              <a:rPr lang="en-US" altLang="en-US" dirty="0">
                <a:highlight>
                  <a:srgbClr val="FFFFCC"/>
                </a:highlight>
              </a:rPr>
              <a:t>/V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CC"/>
                </a:highlight>
              </a:rPr>
              <a:t>-ed</a:t>
            </a:r>
            <a:r>
              <a:rPr lang="en-US" altLang="en-US" dirty="0">
                <a:highlight>
                  <a:srgbClr val="FFFFCC"/>
                </a:highlight>
              </a:rPr>
              <a:t> + O.</a:t>
            </a:r>
            <a:endParaRPr lang="vi-VN" altLang="en-US" dirty="0">
              <a:highlight>
                <a:srgbClr val="FFFFCC"/>
              </a:highlight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A5639721-0D5B-4151-AA62-7A9DEBCFA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080" y="1262029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lately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2D06D14C-C328-47E5-A435-0C29F954A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67" y="1828161"/>
            <a:ext cx="2152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highlight>
                  <a:srgbClr val="808000"/>
                </a:highlight>
              </a:rPr>
              <a:t>(+) Affirmative</a:t>
            </a:r>
            <a:endParaRPr lang="vi-VN" altLang="en-US" sz="2000" b="1" dirty="0">
              <a:highlight>
                <a:srgbClr val="808000"/>
              </a:highlight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1734BF11-BE39-42EF-8E32-2DAE0A3B0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894" y="1300238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highlight>
                  <a:srgbClr val="FFFF00"/>
                </a:highlight>
              </a:rPr>
              <a:t>……</a:t>
            </a:r>
          </a:p>
        </p:txBody>
      </p:sp>
      <p:sp>
        <p:nvSpPr>
          <p:cNvPr id="30" name="Text Box 24">
            <a:extLst>
              <a:ext uri="{FF2B5EF4-FFF2-40B4-BE49-F238E27FC236}">
                <a16:creationId xmlns:a16="http://schemas.microsoft.com/office/drawing/2014/main" id="{A16EDD6D-1464-4AE0-80EA-D34794A16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719" y="2316996"/>
            <a:ext cx="4451681" cy="52322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highlight>
                  <a:srgbClr val="FFFFCC"/>
                </a:highlight>
              </a:rPr>
              <a:t>S + </a:t>
            </a:r>
            <a:r>
              <a:rPr lang="en-US" altLang="en-US" dirty="0">
                <a:solidFill>
                  <a:srgbClr val="002060"/>
                </a:solidFill>
                <a:highlight>
                  <a:srgbClr val="FFFFCC"/>
                </a:highlight>
              </a:rPr>
              <a:t>have/has </a:t>
            </a:r>
            <a:r>
              <a:rPr lang="en-US" altLang="en-US" dirty="0">
                <a:solidFill>
                  <a:srgbClr val="FF0000"/>
                </a:solidFill>
                <a:highlight>
                  <a:srgbClr val="00FF00"/>
                </a:highlight>
              </a:rPr>
              <a:t>NOT</a:t>
            </a:r>
            <a:r>
              <a:rPr lang="en-US" altLang="en-US" dirty="0">
                <a:solidFill>
                  <a:srgbClr val="FF0000"/>
                </a:solidFill>
                <a:highlight>
                  <a:srgbClr val="FFFFCC"/>
                </a:highlight>
              </a:rPr>
              <a:t> </a:t>
            </a:r>
            <a:r>
              <a:rPr lang="en-US" altLang="en-US" dirty="0">
                <a:highlight>
                  <a:srgbClr val="FFFFCC"/>
                </a:highlight>
              </a:rPr>
              <a:t>+ </a:t>
            </a:r>
            <a:r>
              <a:rPr lang="en-US" altLang="en-US" dirty="0">
                <a:solidFill>
                  <a:srgbClr val="002060"/>
                </a:solidFill>
                <a:highlight>
                  <a:srgbClr val="FFFFCC"/>
                </a:highlight>
              </a:rPr>
              <a:t>V</a:t>
            </a:r>
            <a:r>
              <a:rPr lang="en-US" altLang="en-US" baseline="30000" dirty="0">
                <a:solidFill>
                  <a:srgbClr val="002060"/>
                </a:solidFill>
                <a:highlight>
                  <a:srgbClr val="FFFFCC"/>
                </a:highlight>
              </a:rPr>
              <a:t>3</a:t>
            </a:r>
            <a:r>
              <a:rPr lang="en-US" altLang="en-US" dirty="0">
                <a:solidFill>
                  <a:srgbClr val="002060"/>
                </a:solidFill>
                <a:highlight>
                  <a:srgbClr val="FFFFCC"/>
                </a:highlight>
              </a:rPr>
              <a:t>/V-ed </a:t>
            </a:r>
            <a:r>
              <a:rPr lang="en-US" altLang="en-US" dirty="0">
                <a:highlight>
                  <a:srgbClr val="FFFFCC"/>
                </a:highlight>
              </a:rPr>
              <a:t>+ O</a:t>
            </a:r>
            <a:r>
              <a:rPr lang="en-US" altLang="en-US" sz="2800" dirty="0">
                <a:highlight>
                  <a:srgbClr val="FFFFCC"/>
                </a:highlight>
              </a:rPr>
              <a:t>.</a:t>
            </a:r>
            <a:endParaRPr lang="vi-VN" altLang="en-US" sz="2800" dirty="0">
              <a:highlight>
                <a:srgbClr val="FFFFCC"/>
              </a:highlight>
            </a:endParaRP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7901E996-5A78-432C-9FFB-D49859F60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67" y="2357735"/>
            <a:ext cx="2152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highlight>
                  <a:srgbClr val="00FF00"/>
                </a:highlight>
              </a:rPr>
              <a:t>(-) Negative</a:t>
            </a:r>
            <a:endParaRPr lang="vi-VN" altLang="en-US" sz="2000" b="1" dirty="0">
              <a:highlight>
                <a:srgbClr val="00FF00"/>
              </a:highlight>
            </a:endParaRPr>
          </a:p>
        </p:txBody>
      </p:sp>
      <p:sp>
        <p:nvSpPr>
          <p:cNvPr id="32" name="Text Box 24">
            <a:extLst>
              <a:ext uri="{FF2B5EF4-FFF2-40B4-BE49-F238E27FC236}">
                <a16:creationId xmlns:a16="http://schemas.microsoft.com/office/drawing/2014/main" id="{78206EDC-97C9-4D00-B311-DBB805181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675" y="2925806"/>
            <a:ext cx="3972525" cy="46166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C00000"/>
                </a:solidFill>
                <a:highlight>
                  <a:srgbClr val="FF00FF"/>
                </a:highlight>
              </a:rPr>
              <a:t>Have/Has </a:t>
            </a:r>
            <a:r>
              <a:rPr lang="en-US" altLang="en-US" u="sng" dirty="0">
                <a:solidFill>
                  <a:srgbClr val="002060"/>
                </a:solidFill>
                <a:highlight>
                  <a:srgbClr val="FF00FF"/>
                </a:highlight>
              </a:rPr>
              <a:t>+ </a:t>
            </a:r>
            <a:r>
              <a:rPr lang="en-US" altLang="en-US" u="sng" dirty="0">
                <a:highlight>
                  <a:srgbClr val="FF00FF"/>
                </a:highlight>
              </a:rPr>
              <a:t>S </a:t>
            </a:r>
            <a:r>
              <a:rPr lang="en-US" altLang="en-US" dirty="0">
                <a:highlight>
                  <a:srgbClr val="FFFFCC"/>
                </a:highlight>
              </a:rPr>
              <a:t>+ </a:t>
            </a:r>
            <a:r>
              <a:rPr lang="en-US" altLang="en-US" dirty="0">
                <a:solidFill>
                  <a:srgbClr val="002060"/>
                </a:solidFill>
                <a:highlight>
                  <a:srgbClr val="FFFFCC"/>
                </a:highlight>
              </a:rPr>
              <a:t>V</a:t>
            </a:r>
            <a:r>
              <a:rPr lang="en-US" altLang="en-US" baseline="30000" dirty="0">
                <a:solidFill>
                  <a:srgbClr val="002060"/>
                </a:solidFill>
                <a:highlight>
                  <a:srgbClr val="FFFFCC"/>
                </a:highlight>
              </a:rPr>
              <a:t>3</a:t>
            </a:r>
            <a:r>
              <a:rPr lang="en-US" altLang="en-US" dirty="0">
                <a:solidFill>
                  <a:srgbClr val="002060"/>
                </a:solidFill>
                <a:highlight>
                  <a:srgbClr val="FFFFCC"/>
                </a:highlight>
              </a:rPr>
              <a:t>/V-ed </a:t>
            </a:r>
            <a:r>
              <a:rPr lang="en-US" altLang="en-US" dirty="0">
                <a:highlight>
                  <a:srgbClr val="FFFFCC"/>
                </a:highlight>
              </a:rPr>
              <a:t>+ O</a:t>
            </a:r>
            <a:r>
              <a:rPr lang="en-US" altLang="en-US" dirty="0">
                <a:highlight>
                  <a:srgbClr val="FF00FF"/>
                </a:highlight>
              </a:rPr>
              <a:t>?</a:t>
            </a:r>
            <a:endParaRPr lang="vi-VN" altLang="en-US" dirty="0">
              <a:highlight>
                <a:srgbClr val="FF00FF"/>
              </a:highlight>
            </a:endParaRPr>
          </a:p>
        </p:txBody>
      </p:sp>
      <p:sp>
        <p:nvSpPr>
          <p:cNvPr id="33" name="Text Box 24">
            <a:extLst>
              <a:ext uri="{FF2B5EF4-FFF2-40B4-BE49-F238E27FC236}">
                <a16:creationId xmlns:a16="http://schemas.microsoft.com/office/drawing/2014/main" id="{A77837A4-BCB8-44F7-927B-1EB24B66D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51" y="2895600"/>
            <a:ext cx="2152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highlight>
                  <a:srgbClr val="FF00FF"/>
                </a:highlight>
              </a:rPr>
              <a:t>(?) Interrogative</a:t>
            </a:r>
            <a:endParaRPr lang="vi-VN" altLang="en-US" sz="2000" b="1" dirty="0">
              <a:highlight>
                <a:srgbClr val="FF00FF"/>
              </a:highligh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94A897-698A-457C-99D8-8FE26E0D4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30138"/>
              </p:ext>
            </p:extLst>
          </p:nvPr>
        </p:nvGraphicFramePr>
        <p:xfrm>
          <a:off x="1219200" y="4136287"/>
          <a:ext cx="7075009" cy="264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86">
                  <a:extLst>
                    <a:ext uri="{9D8B030D-6E8A-4147-A177-3AD203B41FA5}">
                      <a16:colId xmlns:a16="http://schemas.microsoft.com/office/drawing/2014/main" val="3539887946"/>
                    </a:ext>
                  </a:extLst>
                </a:gridCol>
                <a:gridCol w="1563073">
                  <a:extLst>
                    <a:ext uri="{9D8B030D-6E8A-4147-A177-3AD203B41FA5}">
                      <a16:colId xmlns:a16="http://schemas.microsoft.com/office/drawing/2014/main" val="3151510292"/>
                    </a:ext>
                  </a:extLst>
                </a:gridCol>
                <a:gridCol w="1754825">
                  <a:extLst>
                    <a:ext uri="{9D8B030D-6E8A-4147-A177-3AD203B41FA5}">
                      <a16:colId xmlns:a16="http://schemas.microsoft.com/office/drawing/2014/main" val="4230406397"/>
                    </a:ext>
                  </a:extLst>
                </a:gridCol>
                <a:gridCol w="1754825">
                  <a:extLst>
                    <a:ext uri="{9D8B030D-6E8A-4147-A177-3AD203B41FA5}">
                      <a16:colId xmlns:a16="http://schemas.microsoft.com/office/drawing/2014/main" val="2063661410"/>
                    </a:ext>
                  </a:extLst>
                </a:gridCol>
              </a:tblGrid>
              <a:tr h="7637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49534"/>
                  </a:ext>
                </a:extLst>
              </a:tr>
              <a:tr h="4643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Past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CC00CC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569766"/>
                  </a:ext>
                </a:extLst>
              </a:tr>
              <a:tr h="6554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CC00CC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752764"/>
                  </a:ext>
                </a:extLst>
              </a:tr>
              <a:tr h="7637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CC00CC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817671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A91D9312-4C01-44E0-BA44-A227C942D5CD}"/>
              </a:ext>
            </a:extLst>
          </p:cNvPr>
          <p:cNvSpPr/>
          <p:nvPr/>
        </p:nvSpPr>
        <p:spPr bwMode="auto">
          <a:xfrm>
            <a:off x="1054123" y="5413082"/>
            <a:ext cx="2141596" cy="56640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Present Perfect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D5D1B0-FCDD-4EBF-9CF9-103D4DF3273A}"/>
              </a:ext>
            </a:extLst>
          </p:cNvPr>
          <p:cNvSpPr/>
          <p:nvPr/>
        </p:nvSpPr>
        <p:spPr bwMode="auto">
          <a:xfrm>
            <a:off x="4812192" y="4142214"/>
            <a:ext cx="1667624" cy="700480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action/event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end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ed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F997EF-A77D-49E0-BCFF-2CE574A1BA06}"/>
              </a:ext>
            </a:extLst>
          </p:cNvPr>
          <p:cNvSpPr/>
          <p:nvPr/>
        </p:nvSpPr>
        <p:spPr bwMode="auto">
          <a:xfrm>
            <a:off x="3114668" y="4146087"/>
            <a:ext cx="1619789" cy="6966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action/event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happen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ed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DF12D9-3E82-440B-A543-C424C109B0F2}"/>
              </a:ext>
            </a:extLst>
          </p:cNvPr>
          <p:cNvSpPr/>
          <p:nvPr/>
        </p:nvSpPr>
        <p:spPr bwMode="auto">
          <a:xfrm>
            <a:off x="6553200" y="4142214"/>
            <a:ext cx="1677746" cy="70047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with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definite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60E99C-EB3F-471B-B23C-12EAB10F45B1}"/>
              </a:ext>
            </a:extLst>
          </p:cNvPr>
          <p:cNvSpPr/>
          <p:nvPr/>
        </p:nvSpPr>
        <p:spPr bwMode="auto">
          <a:xfrm>
            <a:off x="1128085" y="4107212"/>
            <a:ext cx="1932977" cy="805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Smiley Face 55">
            <a:extLst>
              <a:ext uri="{FF2B5EF4-FFF2-40B4-BE49-F238E27FC236}">
                <a16:creationId xmlns:a16="http://schemas.microsoft.com/office/drawing/2014/main" id="{01A8948D-3C59-494A-B441-755185D4A01C}"/>
              </a:ext>
            </a:extLst>
          </p:cNvPr>
          <p:cNvSpPr/>
          <p:nvPr/>
        </p:nvSpPr>
        <p:spPr bwMode="auto">
          <a:xfrm>
            <a:off x="3731809" y="4912914"/>
            <a:ext cx="409635" cy="375184"/>
          </a:xfrm>
          <a:prstGeom prst="smileyFac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Smiley Face 61">
            <a:extLst>
              <a:ext uri="{FF2B5EF4-FFF2-40B4-BE49-F238E27FC236}">
                <a16:creationId xmlns:a16="http://schemas.microsoft.com/office/drawing/2014/main" id="{23442A4A-F3C5-4802-8103-E0F4F9172DB5}"/>
              </a:ext>
            </a:extLst>
          </p:cNvPr>
          <p:cNvSpPr/>
          <p:nvPr/>
        </p:nvSpPr>
        <p:spPr bwMode="auto">
          <a:xfrm>
            <a:off x="5292536" y="4952694"/>
            <a:ext cx="409635" cy="397068"/>
          </a:xfrm>
          <a:prstGeom prst="smileyFac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Smiley Face 62">
            <a:extLst>
              <a:ext uri="{FF2B5EF4-FFF2-40B4-BE49-F238E27FC236}">
                <a16:creationId xmlns:a16="http://schemas.microsoft.com/office/drawing/2014/main" id="{8B2F6610-43DB-47D0-8E9F-38D93C1DAF3B}"/>
              </a:ext>
            </a:extLst>
          </p:cNvPr>
          <p:cNvSpPr/>
          <p:nvPr/>
        </p:nvSpPr>
        <p:spPr bwMode="auto">
          <a:xfrm>
            <a:off x="7020803" y="4891031"/>
            <a:ext cx="404561" cy="397068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Smiley Face 63">
            <a:extLst>
              <a:ext uri="{FF2B5EF4-FFF2-40B4-BE49-F238E27FC236}">
                <a16:creationId xmlns:a16="http://schemas.microsoft.com/office/drawing/2014/main" id="{F6FE5E4A-B3B5-49AB-8FC3-086AB6C7A48F}"/>
              </a:ext>
            </a:extLst>
          </p:cNvPr>
          <p:cNvSpPr/>
          <p:nvPr/>
        </p:nvSpPr>
        <p:spPr bwMode="auto">
          <a:xfrm>
            <a:off x="3689020" y="5492217"/>
            <a:ext cx="409636" cy="375184"/>
          </a:xfrm>
          <a:prstGeom prst="smileyFac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64177E1-E4E8-4947-8423-E86E1C1FAF3C}"/>
              </a:ext>
            </a:extLst>
          </p:cNvPr>
          <p:cNvSpPr/>
          <p:nvPr/>
        </p:nvSpPr>
        <p:spPr bwMode="auto">
          <a:xfrm>
            <a:off x="1054122" y="6092192"/>
            <a:ext cx="2141596" cy="56640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Present Perfect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Smiley Face 65">
            <a:extLst>
              <a:ext uri="{FF2B5EF4-FFF2-40B4-BE49-F238E27FC236}">
                <a16:creationId xmlns:a16="http://schemas.microsoft.com/office/drawing/2014/main" id="{DE1DBC87-6098-48AD-85CF-E2755E01C1A4}"/>
              </a:ext>
            </a:extLst>
          </p:cNvPr>
          <p:cNvSpPr/>
          <p:nvPr/>
        </p:nvSpPr>
        <p:spPr bwMode="auto">
          <a:xfrm>
            <a:off x="5303999" y="5510410"/>
            <a:ext cx="409635" cy="397068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Smiley Face 66">
            <a:extLst>
              <a:ext uri="{FF2B5EF4-FFF2-40B4-BE49-F238E27FC236}">
                <a16:creationId xmlns:a16="http://schemas.microsoft.com/office/drawing/2014/main" id="{23966529-1757-459E-A15D-4A1D060DD966}"/>
              </a:ext>
            </a:extLst>
          </p:cNvPr>
          <p:cNvSpPr/>
          <p:nvPr/>
        </p:nvSpPr>
        <p:spPr bwMode="auto">
          <a:xfrm>
            <a:off x="3662552" y="6184518"/>
            <a:ext cx="436104" cy="405267"/>
          </a:xfrm>
          <a:prstGeom prst="smileyFac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Smiley Face 67">
            <a:extLst>
              <a:ext uri="{FF2B5EF4-FFF2-40B4-BE49-F238E27FC236}">
                <a16:creationId xmlns:a16="http://schemas.microsoft.com/office/drawing/2014/main" id="{D7653072-CE92-4F8D-A1FA-F43FA0D9727D}"/>
              </a:ext>
            </a:extLst>
          </p:cNvPr>
          <p:cNvSpPr/>
          <p:nvPr/>
        </p:nvSpPr>
        <p:spPr bwMode="auto">
          <a:xfrm>
            <a:off x="7020804" y="6184518"/>
            <a:ext cx="404561" cy="439567"/>
          </a:xfrm>
          <a:prstGeom prst="smileyFac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lowchart: Summing Junction 4">
            <a:extLst>
              <a:ext uri="{FF2B5EF4-FFF2-40B4-BE49-F238E27FC236}">
                <a16:creationId xmlns:a16="http://schemas.microsoft.com/office/drawing/2014/main" id="{9810C161-10AE-41A2-AF16-8222898623BE}"/>
              </a:ext>
            </a:extLst>
          </p:cNvPr>
          <p:cNvSpPr/>
          <p:nvPr/>
        </p:nvSpPr>
        <p:spPr bwMode="auto">
          <a:xfrm>
            <a:off x="7010400" y="5405067"/>
            <a:ext cx="609600" cy="620025"/>
          </a:xfrm>
          <a:prstGeom prst="flowChartSummingJunction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66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Flowchart: Summing Junction 68">
            <a:extLst>
              <a:ext uri="{FF2B5EF4-FFF2-40B4-BE49-F238E27FC236}">
                <a16:creationId xmlns:a16="http://schemas.microsoft.com/office/drawing/2014/main" id="{C5C55684-5420-4748-BBC5-2D4CE80CB3D2}"/>
              </a:ext>
            </a:extLst>
          </p:cNvPr>
          <p:cNvSpPr/>
          <p:nvPr/>
        </p:nvSpPr>
        <p:spPr bwMode="auto">
          <a:xfrm>
            <a:off x="5183465" y="6064717"/>
            <a:ext cx="578545" cy="507968"/>
          </a:xfrm>
          <a:prstGeom prst="flowChartSummingJunction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66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Text Box 24">
            <a:extLst>
              <a:ext uri="{FF2B5EF4-FFF2-40B4-BE49-F238E27FC236}">
                <a16:creationId xmlns:a16="http://schemas.microsoft.com/office/drawing/2014/main" id="{D65E2534-478E-494D-893C-31B2000D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205" y="3775266"/>
            <a:ext cx="1895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highlight>
                  <a:srgbClr val="FF0000"/>
                </a:highlight>
              </a:rPr>
              <a:t>3. Usage</a:t>
            </a:r>
            <a:endParaRPr lang="vi-VN" altLang="en-US" sz="2800" b="1" dirty="0">
              <a:highlight>
                <a:srgbClr val="FF0000"/>
              </a:highlight>
            </a:endParaRP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id="{C78F67DB-7CBB-4C8A-91B2-07C4BE5EE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480" y="6533981"/>
            <a:ext cx="1895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highlight>
                  <a:srgbClr val="FF0000"/>
                </a:highlight>
              </a:rPr>
              <a:t>=NOT ended</a:t>
            </a:r>
            <a:endParaRPr lang="vi-VN" altLang="en-US" sz="1800" b="1" dirty="0">
              <a:highlight>
                <a:srgbClr val="FF0000"/>
              </a:highlight>
            </a:endParaRPr>
          </a:p>
        </p:txBody>
      </p:sp>
      <p:sp>
        <p:nvSpPr>
          <p:cNvPr id="48" name="Text Box 24">
            <a:extLst>
              <a:ext uri="{FF2B5EF4-FFF2-40B4-BE49-F238E27FC236}">
                <a16:creationId xmlns:a16="http://schemas.microsoft.com/office/drawing/2014/main" id="{25E6E520-4D83-4426-A141-74F45A6D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073" y="5418385"/>
            <a:ext cx="18950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1800" b="1" dirty="0">
                <a:highlight>
                  <a:srgbClr val="FF0000"/>
                </a:highlight>
              </a:rPr>
              <a:t>= don’t know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1800" b="1" dirty="0">
                <a:highlight>
                  <a:srgbClr val="FF0000"/>
                </a:highlight>
              </a:rPr>
              <a:t>the time</a:t>
            </a:r>
            <a:endParaRPr lang="vi-VN" altLang="en-US" sz="1800" b="1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89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6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5" grpId="0" animBg="1"/>
      <p:bldP spid="69" grpId="0" animBg="1"/>
      <p:bldP spid="71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Text Box 19">
            <a:extLst>
              <a:ext uri="{FF2B5EF4-FFF2-40B4-BE49-F238E27FC236}">
                <a16:creationId xmlns:a16="http://schemas.microsoft.com/office/drawing/2014/main" id="{A065CA5E-B221-41BF-9C7B-BC9269C0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66801"/>
            <a:ext cx="80772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 u="sng" dirty="0"/>
              <a:t>1</a:t>
            </a:r>
            <a:r>
              <a:rPr lang="en-US" altLang="en-US" sz="2800" b="1" u="sng" dirty="0"/>
              <a:t>.Work  with a partner</a:t>
            </a:r>
            <a:r>
              <a:rPr lang="en-US" altLang="en-US" sz="3200" b="1" u="sng" dirty="0"/>
              <a:t> .</a:t>
            </a:r>
            <a:r>
              <a:rPr lang="en-US" altLang="en-US" sz="2800" b="1" u="sng" dirty="0"/>
              <a:t>Read the dialogue:</a:t>
            </a:r>
          </a:p>
          <a:p>
            <a:pPr algn="l" eaLnBrk="1" hangingPunct="1"/>
            <a:r>
              <a:rPr lang="en-US" altLang="en-US" sz="2800" b="1" dirty="0"/>
              <a:t>Nga: Come and see my photo album.</a:t>
            </a:r>
          </a:p>
          <a:p>
            <a:pPr algn="l" eaLnBrk="1" hangingPunct="1"/>
            <a:r>
              <a:rPr lang="en-US" altLang="en-US" sz="2800" b="1" dirty="0">
                <a:solidFill>
                  <a:schemeClr val="accent2"/>
                </a:solidFill>
              </a:rPr>
              <a:t>Nam</a:t>
            </a:r>
            <a:r>
              <a:rPr lang="en-US" altLang="en-US" sz="2800" b="1" dirty="0"/>
              <a:t>: Lovely! Who’s this </a:t>
            </a:r>
            <a:r>
              <a:rPr lang="en-US" altLang="en-US" sz="2800" b="1" u="sng" dirty="0"/>
              <a:t>girl</a:t>
            </a:r>
            <a:r>
              <a:rPr lang="en-US" altLang="en-US" sz="2800" b="1" dirty="0"/>
              <a:t>?</a:t>
            </a:r>
          </a:p>
          <a:p>
            <a:pPr algn="l" eaLnBrk="1" hangingPunct="1"/>
            <a:r>
              <a:rPr lang="en-US" altLang="en-US" sz="2800" b="1" dirty="0"/>
              <a:t>Nga: Ah! It’s </a:t>
            </a:r>
            <a:r>
              <a:rPr lang="en-US" altLang="en-US" sz="2800" b="1" u="sng" dirty="0">
                <a:solidFill>
                  <a:srgbClr val="FF0066"/>
                </a:solidFill>
              </a:rPr>
              <a:t>_____</a:t>
            </a:r>
            <a:r>
              <a:rPr lang="en-US" altLang="en-US" sz="2800" b="1" dirty="0"/>
              <a:t>, my </a:t>
            </a:r>
            <a:r>
              <a:rPr lang="en-US" altLang="en-US" sz="2800" b="1" u="sng" dirty="0">
                <a:solidFill>
                  <a:srgbClr val="FF0066"/>
                </a:solidFill>
              </a:rPr>
              <a:t>________.</a:t>
            </a:r>
          </a:p>
          <a:p>
            <a:pPr algn="l" eaLnBrk="1" hangingPunct="1"/>
            <a:r>
              <a:rPr lang="en-US" altLang="en-US" sz="2800" b="1" dirty="0">
                <a:solidFill>
                  <a:schemeClr val="accent2"/>
                </a:solidFill>
              </a:rPr>
              <a:t>Nam</a:t>
            </a:r>
            <a:r>
              <a:rPr lang="en-US" altLang="en-US" sz="2800" b="1" dirty="0"/>
              <a:t>: How long have you made friend with </a:t>
            </a:r>
            <a:r>
              <a:rPr lang="en-US" altLang="en-US" sz="2800" b="1" u="sng" dirty="0"/>
              <a:t>her</a:t>
            </a:r>
            <a:r>
              <a:rPr lang="en-US" altLang="en-US" sz="2800" b="1" dirty="0"/>
              <a:t>?</a:t>
            </a:r>
          </a:p>
          <a:p>
            <a:pPr algn="l" eaLnBrk="1" hangingPunct="1"/>
            <a:r>
              <a:rPr lang="en-US" altLang="en-US" sz="2800" b="1" dirty="0"/>
              <a:t>Nga: I’ve made friend with </a:t>
            </a:r>
            <a:r>
              <a:rPr lang="en-US" altLang="en-US" sz="2800" b="1" u="sng" dirty="0"/>
              <a:t>her</a:t>
            </a:r>
            <a:r>
              <a:rPr lang="en-US" altLang="en-US" sz="2800" b="1" dirty="0"/>
              <a:t> for </a:t>
            </a:r>
            <a:r>
              <a:rPr lang="en-US" altLang="en-US" sz="2800" b="1" u="sng" dirty="0">
                <a:solidFill>
                  <a:srgbClr val="FF0066"/>
                </a:solidFill>
              </a:rPr>
              <a:t>_________</a:t>
            </a:r>
            <a:r>
              <a:rPr lang="en-US" altLang="en-US" sz="2800" b="1" dirty="0">
                <a:solidFill>
                  <a:srgbClr val="FF0066"/>
                </a:solidFill>
              </a:rPr>
              <a:t>.</a:t>
            </a:r>
          </a:p>
          <a:p>
            <a:pPr algn="l" eaLnBrk="1" hangingPunct="1"/>
            <a:r>
              <a:rPr lang="en-US" altLang="en-US" sz="2800" b="1" dirty="0">
                <a:solidFill>
                  <a:schemeClr val="accent2"/>
                </a:solidFill>
              </a:rPr>
              <a:t>Nam</a:t>
            </a:r>
            <a:r>
              <a:rPr lang="en-US" altLang="en-US" sz="2800" b="1" dirty="0"/>
              <a:t>: Have you seen </a:t>
            </a:r>
            <a:r>
              <a:rPr lang="en-US" altLang="en-US" sz="2800" b="1" u="sng" dirty="0"/>
              <a:t>her</a:t>
            </a:r>
            <a:r>
              <a:rPr lang="en-US" altLang="en-US" sz="2800" b="1" dirty="0"/>
              <a:t> recently?</a:t>
            </a:r>
          </a:p>
          <a:p>
            <a:pPr algn="l" eaLnBrk="1" hangingPunct="1"/>
            <a:r>
              <a:rPr lang="en-US" altLang="en-US" sz="2800" b="1" dirty="0"/>
              <a:t>Nga: No, I haven’t seen </a:t>
            </a:r>
            <a:r>
              <a:rPr lang="en-US" altLang="en-US" sz="2800" b="1" u="sng" dirty="0"/>
              <a:t>her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chemeClr val="tx2"/>
                </a:solidFill>
              </a:rPr>
              <a:t>since</a:t>
            </a:r>
            <a:r>
              <a:rPr lang="en-US" altLang="en-US" sz="2800" b="1" u="sng" dirty="0">
                <a:solidFill>
                  <a:srgbClr val="FF0066"/>
                </a:solidFill>
              </a:rPr>
              <a:t> _____.</a:t>
            </a:r>
          </a:p>
          <a:p>
            <a:pPr algn="l" eaLnBrk="1" hangingPunct="1"/>
            <a:r>
              <a:rPr lang="en-US" altLang="en-US" sz="2000" b="1" dirty="0"/>
              <a:t>     </a:t>
            </a:r>
          </a:p>
        </p:txBody>
      </p:sp>
      <p:pic>
        <p:nvPicPr>
          <p:cNvPr id="9237" name="Picture 21" descr="BDAYBOY1">
            <a:extLst>
              <a:ext uri="{FF2B5EF4-FFF2-40B4-BE49-F238E27FC236}">
                <a16:creationId xmlns:a16="http://schemas.microsoft.com/office/drawing/2014/main" id="{7BAEF94F-7555-4364-B9F9-EF6ABD1B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6087"/>
            <a:ext cx="1135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BDAYGAL1">
            <a:extLst>
              <a:ext uri="{FF2B5EF4-FFF2-40B4-BE49-F238E27FC236}">
                <a16:creationId xmlns:a16="http://schemas.microsoft.com/office/drawing/2014/main" id="{E15B177A-C66F-4D10-9FAF-0AC80596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44" y="1075839"/>
            <a:ext cx="1502931" cy="12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Text Box 23">
            <a:extLst>
              <a:ext uri="{FF2B5EF4-FFF2-40B4-BE49-F238E27FC236}">
                <a16:creationId xmlns:a16="http://schemas.microsoft.com/office/drawing/2014/main" id="{BC6781BD-AAF1-45A3-B50B-5B759660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47688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highlight>
                  <a:srgbClr val="FFFF00"/>
                </a:highlight>
              </a:rPr>
              <a:t>Nam</a:t>
            </a: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62C034B8-9FF6-4F3C-A8C6-E427FE2FA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42249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highlight>
                  <a:srgbClr val="FFFF00"/>
                </a:highlight>
              </a:rPr>
              <a:t>Nga</a:t>
            </a:r>
          </a:p>
        </p:txBody>
      </p:sp>
      <p:sp>
        <p:nvSpPr>
          <p:cNvPr id="4109" name="Text Box 16">
            <a:extLst>
              <a:ext uri="{FF2B5EF4-FFF2-40B4-BE49-F238E27FC236}">
                <a16:creationId xmlns:a16="http://schemas.microsoft.com/office/drawing/2014/main" id="{6FFF5CF5-ECBC-49B1-BD94-C0181E7B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674" y="1836038"/>
            <a:ext cx="647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highlight>
                  <a:srgbClr val="00FF00"/>
                </a:highlight>
              </a:rPr>
              <a:t>a) Lan – (</a:t>
            </a:r>
            <a:r>
              <a:rPr lang="en-US" altLang="en-US" b="1" dirty="0" err="1">
                <a:solidFill>
                  <a:srgbClr val="0000CC"/>
                </a:solidFill>
                <a:highlight>
                  <a:srgbClr val="00FF00"/>
                </a:highlight>
              </a:rPr>
              <a:t>Hoa’s</a:t>
            </a:r>
            <a:r>
              <a:rPr lang="en-US" altLang="en-US" b="1" dirty="0">
                <a:solidFill>
                  <a:srgbClr val="0000CC"/>
                </a:solidFill>
                <a:highlight>
                  <a:srgbClr val="00FF00"/>
                </a:highlight>
              </a:rPr>
              <a:t>)old friend – six years - 2019 </a:t>
            </a:r>
            <a:endParaRPr lang="vi-VN" altLang="en-US" b="1" dirty="0">
              <a:highlight>
                <a:srgbClr val="00FF00"/>
              </a:highlight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7BD2DB1-2FF2-425A-A110-49ECA7A7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79" y="48423"/>
            <a:ext cx="3921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C0C0C0"/>
                </a:highlight>
              </a:rPr>
              <a:t>I. The Present Perfect Tense</a:t>
            </a:r>
            <a:endParaRPr lang="vi-VN" altLang="en-US" b="1" dirty="0">
              <a:highlight>
                <a:srgbClr val="C0C0C0"/>
              </a:highlight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0AC86A49-475F-4F02-895C-62FEC4E23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86374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FF00FF"/>
                </a:highlight>
              </a:rPr>
              <a:t>Exercise 1 (p.19)</a:t>
            </a:r>
            <a:endParaRPr lang="vi-VN" altLang="en-US" b="1" dirty="0">
              <a:highlight>
                <a:srgbClr val="FF00FF"/>
              </a:highlight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92EEFACE-E563-474F-BA45-50F0F94F2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414786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ACTIVITY 1</a:t>
            </a:r>
            <a:r>
              <a:rPr lang="en-US" altLang="en-US" sz="3200" b="1" dirty="0">
                <a:highlight>
                  <a:srgbClr val="FFFF00"/>
                </a:highlight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Make the similar dialogue </a:t>
            </a:r>
            <a:endParaRPr lang="vi-VN" alt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D191616F-DDCF-41A7-B0B3-516645179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975" y="1831617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FF0066"/>
                </a:solidFill>
                <a:highlight>
                  <a:srgbClr val="FFFF00"/>
                </a:highlight>
              </a:rPr>
              <a:t>Lan</a:t>
            </a:r>
            <a:endParaRPr lang="en-US" altLang="en-US" sz="2800" b="1" dirty="0">
              <a:highlight>
                <a:srgbClr val="FFFF00"/>
              </a:highlight>
            </a:endParaRP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121681F9-CBA6-425C-8B2B-FB4BB3C8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730" y="1792537"/>
            <a:ext cx="1943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FF0066"/>
                </a:solidFill>
                <a:highlight>
                  <a:srgbClr val="FFFF00"/>
                </a:highlight>
              </a:rPr>
              <a:t>old friend</a:t>
            </a:r>
            <a:endParaRPr lang="en-US" altLang="en-US" sz="2800" b="1" dirty="0">
              <a:highlight>
                <a:srgbClr val="FFFF00"/>
              </a:highlight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C24141E0-A027-4F4F-897E-F15CD97F6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890" y="1819029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FF0066"/>
                </a:solidFill>
                <a:highlight>
                  <a:srgbClr val="FFFF00"/>
                </a:highlight>
              </a:rPr>
              <a:t>six years</a:t>
            </a:r>
            <a:endParaRPr lang="en-US" altLang="en-US" sz="2800" b="1" dirty="0">
              <a:highlight>
                <a:srgbClr val="FFFF00"/>
              </a:highlight>
            </a:endParaRP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BE90594D-5879-46A8-950D-A054FFABF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763" y="1792537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FF0066"/>
                </a:solidFill>
                <a:highlight>
                  <a:srgbClr val="FFFF00"/>
                </a:highlight>
              </a:rPr>
              <a:t>2019</a:t>
            </a:r>
            <a:endParaRPr lang="en-US" altLang="en-US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332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486 L -0.07917 0.39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833 L -0.121 0.3976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139 L -0.11077 0.5175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602 L -0.29618 0.645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  <p:bldP spid="9239" grpId="0"/>
      <p:bldP spid="9240" grpId="0"/>
      <p:bldP spid="4109" grpId="0"/>
      <p:bldP spid="11" grpId="0"/>
      <p:bldP spid="11" grpId="1"/>
      <p:bldP spid="12" grpId="0"/>
      <p:bldP spid="12" grpId="1"/>
      <p:bldP spid="13" grpId="0"/>
      <p:bldP spid="13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Text Box 19">
            <a:extLst>
              <a:ext uri="{FF2B5EF4-FFF2-40B4-BE49-F238E27FC236}">
                <a16:creationId xmlns:a16="http://schemas.microsoft.com/office/drawing/2014/main" id="{A065CA5E-B221-41BF-9C7B-BC9269C0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9" y="3679652"/>
            <a:ext cx="72350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 u="sng" dirty="0"/>
              <a:t>1.Work  with a partner</a:t>
            </a:r>
            <a:r>
              <a:rPr lang="en-US" altLang="en-US" sz="2800" b="1" u="sng" dirty="0"/>
              <a:t> .</a:t>
            </a:r>
            <a:r>
              <a:rPr lang="en-US" altLang="en-US" b="1" u="sng" dirty="0"/>
              <a:t>Read the dialogue:</a:t>
            </a:r>
          </a:p>
          <a:p>
            <a:pPr algn="l" eaLnBrk="1" hangingPunct="1"/>
            <a:r>
              <a:rPr lang="en-US" altLang="en-US" b="1" dirty="0"/>
              <a:t>Nga: Come and see my photo album.</a:t>
            </a:r>
          </a:p>
          <a:p>
            <a:pPr algn="l" eaLnBrk="1" hangingPunct="1"/>
            <a:r>
              <a:rPr lang="en-US" altLang="en-US" b="1" dirty="0">
                <a:solidFill>
                  <a:schemeClr val="accent2"/>
                </a:solidFill>
              </a:rPr>
              <a:t>Nam</a:t>
            </a:r>
            <a:r>
              <a:rPr lang="en-US" altLang="en-US" b="1" dirty="0"/>
              <a:t>: Lovely! Who’s this </a:t>
            </a:r>
            <a:r>
              <a:rPr lang="en-US" altLang="en-US" b="1" u="sng" dirty="0"/>
              <a:t>              </a:t>
            </a:r>
            <a:r>
              <a:rPr lang="en-US" altLang="en-US" b="1" dirty="0"/>
              <a:t>?</a:t>
            </a:r>
          </a:p>
          <a:p>
            <a:pPr algn="l" eaLnBrk="1" hangingPunct="1"/>
            <a:r>
              <a:rPr lang="en-US" altLang="en-US" b="1" dirty="0"/>
              <a:t>Nga: Ah! It’s 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</a:t>
            </a:r>
            <a:r>
              <a:rPr lang="en-US" altLang="en-US" b="1" dirty="0"/>
              <a:t>, my 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.</a:t>
            </a:r>
          </a:p>
          <a:p>
            <a:pPr algn="l" eaLnBrk="1" hangingPunct="1"/>
            <a:r>
              <a:rPr lang="en-US" altLang="en-US" b="1" dirty="0">
                <a:solidFill>
                  <a:schemeClr val="accent2"/>
                </a:solidFill>
              </a:rPr>
              <a:t>Nam</a:t>
            </a:r>
            <a:r>
              <a:rPr lang="en-US" altLang="en-US" b="1" dirty="0"/>
              <a:t>: How long have you made friend with </a:t>
            </a:r>
            <a:r>
              <a:rPr lang="en-US" altLang="en-US" b="1" u="sng" dirty="0"/>
              <a:t>             </a:t>
            </a:r>
            <a:r>
              <a:rPr lang="en-US" altLang="en-US" b="1" dirty="0"/>
              <a:t>?</a:t>
            </a:r>
          </a:p>
          <a:p>
            <a:pPr algn="l" eaLnBrk="1" hangingPunct="1"/>
            <a:r>
              <a:rPr lang="en-US" altLang="en-US" b="1" dirty="0"/>
              <a:t>Nga: I’ve made friend with </a:t>
            </a:r>
            <a:r>
              <a:rPr lang="en-US" altLang="en-US" b="1" u="sng" dirty="0"/>
              <a:t>               </a:t>
            </a:r>
            <a:r>
              <a:rPr lang="en-US" altLang="en-US" b="1" dirty="0"/>
              <a:t> for 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 </a:t>
            </a:r>
            <a:r>
              <a:rPr lang="en-US" altLang="en-US" b="1" dirty="0">
                <a:solidFill>
                  <a:srgbClr val="FF0066"/>
                </a:solidFill>
              </a:rPr>
              <a:t>.</a:t>
            </a:r>
          </a:p>
          <a:p>
            <a:pPr algn="l" eaLnBrk="1" hangingPunct="1"/>
            <a:r>
              <a:rPr lang="en-US" altLang="en-US" b="1" dirty="0">
                <a:solidFill>
                  <a:schemeClr val="accent2"/>
                </a:solidFill>
              </a:rPr>
              <a:t>Nam</a:t>
            </a:r>
            <a:r>
              <a:rPr lang="en-US" altLang="en-US" b="1" dirty="0"/>
              <a:t>: Have you seen </a:t>
            </a:r>
            <a:r>
              <a:rPr lang="en-US" altLang="en-US" b="1" u="sng" dirty="0"/>
              <a:t>                </a:t>
            </a:r>
            <a:r>
              <a:rPr lang="en-US" altLang="en-US" b="1" dirty="0"/>
              <a:t> recently?</a:t>
            </a:r>
          </a:p>
          <a:p>
            <a:pPr algn="l" eaLnBrk="1" hangingPunct="1"/>
            <a:r>
              <a:rPr lang="en-US" altLang="en-US" b="1" dirty="0"/>
              <a:t>Nga: No, I haven’t seen </a:t>
            </a:r>
            <a:r>
              <a:rPr lang="en-US" altLang="en-US" b="1" u="sng" dirty="0"/>
              <a:t>             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tx2"/>
                </a:solidFill>
              </a:rPr>
              <a:t>since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      .</a:t>
            </a:r>
          </a:p>
          <a:p>
            <a:pPr algn="l" eaLnBrk="1" hangingPunct="1"/>
            <a:r>
              <a:rPr lang="en-US" altLang="en-US" sz="2000" b="1" dirty="0"/>
              <a:t>     </a:t>
            </a:r>
          </a:p>
        </p:txBody>
      </p:sp>
      <p:pic>
        <p:nvPicPr>
          <p:cNvPr id="9237" name="Picture 21" descr="BDAYBOY1">
            <a:extLst>
              <a:ext uri="{FF2B5EF4-FFF2-40B4-BE49-F238E27FC236}">
                <a16:creationId xmlns:a16="http://schemas.microsoft.com/office/drawing/2014/main" id="{7BAEF94F-7555-4364-B9F9-EF6ABD1B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1971774"/>
            <a:ext cx="1135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BDAYGAL1">
            <a:extLst>
              <a:ext uri="{FF2B5EF4-FFF2-40B4-BE49-F238E27FC236}">
                <a16:creationId xmlns:a16="http://schemas.microsoft.com/office/drawing/2014/main" id="{E15B177A-C66F-4D10-9FAF-0AC80596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97851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Text Box 23">
            <a:extLst>
              <a:ext uri="{FF2B5EF4-FFF2-40B4-BE49-F238E27FC236}">
                <a16:creationId xmlns:a16="http://schemas.microsoft.com/office/drawing/2014/main" id="{BC6781BD-AAF1-45A3-B50B-5B759660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329" y="327616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highlight>
                  <a:srgbClr val="FFFF00"/>
                </a:highlight>
              </a:rPr>
              <a:t>Nam</a:t>
            </a: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62C034B8-9FF6-4F3C-A8C6-E427FE2FA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59" y="298254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highlight>
                  <a:srgbClr val="FFFF00"/>
                </a:highlight>
              </a:rPr>
              <a:t>Nga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C99616F0-8266-41E8-866E-BAB98DEB6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189" y="684768"/>
            <a:ext cx="7080811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C79934C8-52B2-4BB8-B1D3-2036A95A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227" y="787833"/>
            <a:ext cx="7176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b) Quang – brother’s friend /  seven months /July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39CBADDB-A6D6-40E2-B0D5-D9609342C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59" y="1344360"/>
            <a:ext cx="6274099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4BFF6C5E-4E14-4D73-88D2-E6D1BD7E9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338" y="1529815"/>
            <a:ext cx="6494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c) </a:t>
            </a:r>
            <a:r>
              <a:rPr lang="en-US" altLang="en-US" b="1" dirty="0" err="1">
                <a:solidFill>
                  <a:srgbClr val="FF0066"/>
                </a:solidFill>
              </a:rPr>
              <a:t>Hoa</a:t>
            </a:r>
            <a:r>
              <a:rPr lang="en-US" altLang="en-US" b="1" dirty="0">
                <a:solidFill>
                  <a:srgbClr val="FF0066"/>
                </a:solidFill>
              </a:rPr>
              <a:t> – new friend     /     three weeks / Monday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7BD2DB1-2FF2-425A-A110-49ECA7A7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-21462"/>
            <a:ext cx="5905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highlight>
                  <a:srgbClr val="C0C0C0"/>
                </a:highlight>
              </a:rPr>
              <a:t>I. The Present Perfect Tense</a:t>
            </a:r>
            <a:endParaRPr lang="vi-VN" altLang="en-US" sz="3200" b="1" dirty="0">
              <a:highlight>
                <a:srgbClr val="C0C0C0"/>
              </a:highlight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0AC86A49-475F-4F02-895C-62FEC4E23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724" y="-540"/>
            <a:ext cx="3550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FF00FF"/>
                </a:highlight>
              </a:rPr>
              <a:t>Exercise 1 (p.19)</a:t>
            </a:r>
            <a:endParaRPr lang="vi-VN" altLang="en-US" b="1" dirty="0">
              <a:highlight>
                <a:srgbClr val="FF00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  <p:bldP spid="4106" grpId="0" animBg="1"/>
      <p:bldP spid="4107" grpId="0"/>
      <p:bldP spid="4108" grpId="0" animBg="1"/>
      <p:bldP spid="4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Text Box 19">
            <a:extLst>
              <a:ext uri="{FF2B5EF4-FFF2-40B4-BE49-F238E27FC236}">
                <a16:creationId xmlns:a16="http://schemas.microsoft.com/office/drawing/2014/main" id="{A065CA5E-B221-41BF-9C7B-BC9269C0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54" y="3650523"/>
            <a:ext cx="72350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 u="sng" dirty="0"/>
              <a:t>1.Work  with a partner</a:t>
            </a:r>
            <a:r>
              <a:rPr lang="en-US" altLang="en-US" sz="2800" b="1" u="sng" dirty="0"/>
              <a:t> .</a:t>
            </a:r>
            <a:r>
              <a:rPr lang="en-US" altLang="en-US" b="1" u="sng" dirty="0"/>
              <a:t>Read the dialogue:</a:t>
            </a:r>
          </a:p>
          <a:p>
            <a:pPr algn="l" eaLnBrk="1" hangingPunct="1"/>
            <a:r>
              <a:rPr lang="en-US" altLang="en-US" b="1" dirty="0"/>
              <a:t>Nga: Come and see my photo album.</a:t>
            </a:r>
          </a:p>
          <a:p>
            <a:pPr algn="l" eaLnBrk="1" hangingPunct="1"/>
            <a:r>
              <a:rPr lang="en-US" altLang="en-US" b="1" dirty="0">
                <a:solidFill>
                  <a:schemeClr val="accent2"/>
                </a:solidFill>
              </a:rPr>
              <a:t>Nam</a:t>
            </a:r>
            <a:r>
              <a:rPr lang="en-US" altLang="en-US" b="1" dirty="0"/>
              <a:t>: Lovely! Who’s this </a:t>
            </a:r>
            <a:r>
              <a:rPr lang="en-US" altLang="en-US" b="1" u="sng" dirty="0"/>
              <a:t>              </a:t>
            </a:r>
            <a:r>
              <a:rPr lang="en-US" altLang="en-US" b="1" dirty="0"/>
              <a:t>?</a:t>
            </a:r>
          </a:p>
          <a:p>
            <a:pPr algn="l" eaLnBrk="1" hangingPunct="1"/>
            <a:r>
              <a:rPr lang="en-US" altLang="en-US" b="1" dirty="0"/>
              <a:t>Nga: Ah! It’s 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</a:t>
            </a:r>
            <a:r>
              <a:rPr lang="en-US" altLang="en-US" b="1" dirty="0"/>
              <a:t>, my 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.</a:t>
            </a:r>
          </a:p>
          <a:p>
            <a:pPr algn="l" eaLnBrk="1" hangingPunct="1"/>
            <a:r>
              <a:rPr lang="en-US" altLang="en-US" b="1" dirty="0">
                <a:solidFill>
                  <a:schemeClr val="accent2"/>
                </a:solidFill>
              </a:rPr>
              <a:t>Nam</a:t>
            </a:r>
            <a:r>
              <a:rPr lang="en-US" altLang="en-US" b="1" dirty="0"/>
              <a:t>: How long have you made friend with </a:t>
            </a:r>
            <a:r>
              <a:rPr lang="en-US" altLang="en-US" b="1" u="sng" dirty="0"/>
              <a:t> him </a:t>
            </a:r>
            <a:r>
              <a:rPr lang="en-US" altLang="en-US" b="1" dirty="0"/>
              <a:t>?</a:t>
            </a:r>
          </a:p>
          <a:p>
            <a:pPr algn="l" eaLnBrk="1" hangingPunct="1"/>
            <a:r>
              <a:rPr lang="en-US" altLang="en-US" b="1" dirty="0"/>
              <a:t>Nga: I’ve made friend with </a:t>
            </a:r>
            <a:r>
              <a:rPr lang="en-US" altLang="en-US" b="1" u="sng" dirty="0"/>
              <a:t>   him  </a:t>
            </a:r>
            <a:r>
              <a:rPr lang="en-US" altLang="en-US" b="1" dirty="0"/>
              <a:t> for 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 </a:t>
            </a:r>
            <a:r>
              <a:rPr lang="en-US" altLang="en-US" b="1" dirty="0">
                <a:solidFill>
                  <a:srgbClr val="FF0066"/>
                </a:solidFill>
              </a:rPr>
              <a:t>.</a:t>
            </a:r>
          </a:p>
          <a:p>
            <a:pPr algn="l" eaLnBrk="1" hangingPunct="1"/>
            <a:r>
              <a:rPr lang="en-US" altLang="en-US" b="1" dirty="0">
                <a:solidFill>
                  <a:schemeClr val="accent2"/>
                </a:solidFill>
              </a:rPr>
              <a:t>Nam</a:t>
            </a:r>
            <a:r>
              <a:rPr lang="en-US" altLang="en-US" b="1" dirty="0"/>
              <a:t>: Have you seen </a:t>
            </a:r>
            <a:r>
              <a:rPr lang="en-US" altLang="en-US" b="1" u="sng" dirty="0"/>
              <a:t>     him  </a:t>
            </a:r>
            <a:r>
              <a:rPr lang="en-US" altLang="en-US" b="1" dirty="0"/>
              <a:t> recently?</a:t>
            </a:r>
          </a:p>
          <a:p>
            <a:pPr algn="l" eaLnBrk="1" hangingPunct="1"/>
            <a:r>
              <a:rPr lang="en-US" altLang="en-US" b="1" dirty="0"/>
              <a:t>Nga: No, I haven’t seen </a:t>
            </a:r>
            <a:r>
              <a:rPr lang="en-US" altLang="en-US" b="1" u="sng" dirty="0"/>
              <a:t>    him   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tx2"/>
                </a:solidFill>
              </a:rPr>
              <a:t>since</a:t>
            </a:r>
            <a:r>
              <a:rPr lang="en-US" altLang="en-US" b="1" u="sng" dirty="0">
                <a:solidFill>
                  <a:srgbClr val="FF0066"/>
                </a:solidFill>
              </a:rPr>
              <a:t>                       .</a:t>
            </a:r>
          </a:p>
          <a:p>
            <a:pPr algn="l" eaLnBrk="1" hangingPunct="1"/>
            <a:r>
              <a:rPr lang="en-US" altLang="en-US" sz="2000" b="1" dirty="0"/>
              <a:t>     </a:t>
            </a:r>
          </a:p>
        </p:txBody>
      </p:sp>
      <p:pic>
        <p:nvPicPr>
          <p:cNvPr id="9237" name="Picture 21" descr="BDAYBOY1">
            <a:extLst>
              <a:ext uri="{FF2B5EF4-FFF2-40B4-BE49-F238E27FC236}">
                <a16:creationId xmlns:a16="http://schemas.microsoft.com/office/drawing/2014/main" id="{7BAEF94F-7555-4364-B9F9-EF6ABD1B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1971774"/>
            <a:ext cx="1135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BDAYGAL1">
            <a:extLst>
              <a:ext uri="{FF2B5EF4-FFF2-40B4-BE49-F238E27FC236}">
                <a16:creationId xmlns:a16="http://schemas.microsoft.com/office/drawing/2014/main" id="{E15B177A-C66F-4D10-9FAF-0AC80596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55" y="1560472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Text Box 23">
            <a:extLst>
              <a:ext uri="{FF2B5EF4-FFF2-40B4-BE49-F238E27FC236}">
                <a16:creationId xmlns:a16="http://schemas.microsoft.com/office/drawing/2014/main" id="{BC6781BD-AAF1-45A3-B50B-5B759660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329" y="327616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highlight>
                  <a:srgbClr val="FFFF00"/>
                </a:highlight>
              </a:rPr>
              <a:t>Nam</a:t>
            </a: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62C034B8-9FF6-4F3C-A8C6-E427FE2FA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59" y="298254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highlight>
                  <a:srgbClr val="FFFF00"/>
                </a:highlight>
              </a:rPr>
              <a:t>Nga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C99616F0-8266-41E8-866E-BAB98DEB6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632" y="741157"/>
            <a:ext cx="7080811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C79934C8-52B2-4BB8-B1D3-2036A95A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207" y="725570"/>
            <a:ext cx="630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b)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7BD2DB1-2FF2-425A-A110-49ECA7A7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-21462"/>
            <a:ext cx="582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highlight>
                  <a:srgbClr val="C0C0C0"/>
                </a:highlight>
              </a:rPr>
              <a:t>I. The Present Perfect Tense</a:t>
            </a:r>
            <a:endParaRPr lang="vi-VN" altLang="en-US" sz="3200" b="1" dirty="0">
              <a:highlight>
                <a:srgbClr val="C0C0C0"/>
              </a:highlight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0AC86A49-475F-4F02-895C-62FEC4E23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724" y="-540"/>
            <a:ext cx="3550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highlight>
                  <a:srgbClr val="FF00FF"/>
                </a:highlight>
              </a:rPr>
              <a:t>Exercise 1 (p.19)</a:t>
            </a:r>
            <a:endParaRPr lang="vi-VN" altLang="en-US" b="1" dirty="0">
              <a:highlight>
                <a:srgbClr val="FF00FF"/>
              </a:highlight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ED86BE6A-10F1-4642-AF95-FD2B86D11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079" y="727913"/>
            <a:ext cx="1176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Quang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F7D7212-1968-4703-8EC9-01DD60AFB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57" y="753622"/>
            <a:ext cx="412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-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45F4296-AB1B-4A89-AEF8-43F6508E5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221" y="726106"/>
            <a:ext cx="300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/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0EC23F6-F733-4ACE-94E3-41722105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723" y="763809"/>
            <a:ext cx="2307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brother’s friend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137B6CB-EE42-4F27-86B0-EF6445EDD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647" y="764294"/>
            <a:ext cx="195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seven months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F8D6C9E9-DA2A-44D7-8949-F57C4B642F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30529" y="832703"/>
            <a:ext cx="7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/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580DB81-9E56-43DE-B78F-B78C8F5CA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212" y="764294"/>
            <a:ext cx="779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July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29328581-43DE-48BD-9E9A-BE4F9CE49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327" y="4443304"/>
            <a:ext cx="779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boy</a:t>
            </a:r>
            <a:endParaRPr lang="vi-VN" altLang="en-US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03542 0.59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2552 0.588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6163 0.699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25989 0.799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8" grpId="0"/>
      <p:bldP spid="19" grpId="1"/>
      <p:bldP spid="21" grpId="0"/>
      <p:bldP spid="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efault Design">
  <a:themeElements>
    <a:clrScheme name="6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</TotalTime>
  <Words>1841</Words>
  <Application>Microsoft Office PowerPoint</Application>
  <PresentationFormat>On-screen Show (4:3)</PresentationFormat>
  <Paragraphs>341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.VnAristoteH</vt:lpstr>
      <vt:lpstr>Arial</vt:lpstr>
      <vt:lpstr>Bodoni MT Black</vt:lpstr>
      <vt:lpstr>Calibri</vt:lpstr>
      <vt:lpstr>Garamond</vt:lpstr>
      <vt:lpstr>Monotype Corsiva</vt:lpstr>
      <vt:lpstr>Times New Roman</vt:lpstr>
      <vt:lpstr>Wingdings</vt:lpstr>
      <vt:lpstr>Default Design</vt:lpstr>
      <vt:lpstr>Office Theme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Notes: TO BE in Passive sentences</vt:lpstr>
      <vt:lpstr>PowerPoint Presentation</vt:lpstr>
      <vt:lpstr>PowerPoint Presentation</vt:lpstr>
      <vt:lpstr>PowerPoint Presentation</vt:lpstr>
      <vt:lpstr>PowerPoint Presentation</vt:lpstr>
    </vt:vector>
  </TitlesOfParts>
  <Company>40 nguyen van linh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ENGLISH TEACHER COMING TO VISIT OUR CLASS</dc:title>
  <dc:creator>phuongtung</dc:creator>
  <cp:lastModifiedBy>Quoc Hung Huynh</cp:lastModifiedBy>
  <cp:revision>114</cp:revision>
  <dcterms:created xsi:type="dcterms:W3CDTF">2005-11-06T12:50:32Z</dcterms:created>
  <dcterms:modified xsi:type="dcterms:W3CDTF">2022-04-18T13:40:10Z</dcterms:modified>
</cp:coreProperties>
</file>